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25"/>
  </p:notesMasterIdLst>
  <p:sldIdLst>
    <p:sldId id="256" r:id="rId2"/>
    <p:sldId id="556" r:id="rId3"/>
    <p:sldId id="266" r:id="rId4"/>
    <p:sldId id="557" r:id="rId5"/>
    <p:sldId id="277" r:id="rId6"/>
    <p:sldId id="286" r:id="rId7"/>
    <p:sldId id="259" r:id="rId8"/>
    <p:sldId id="260" r:id="rId9"/>
    <p:sldId id="292" r:id="rId10"/>
    <p:sldId id="571" r:id="rId11"/>
    <p:sldId id="572" r:id="rId12"/>
    <p:sldId id="574" r:id="rId13"/>
    <p:sldId id="294" r:id="rId14"/>
    <p:sldId id="560" r:id="rId15"/>
    <p:sldId id="559" r:id="rId16"/>
    <p:sldId id="558" r:id="rId17"/>
    <p:sldId id="273" r:id="rId18"/>
    <p:sldId id="576" r:id="rId19"/>
    <p:sldId id="582" r:id="rId20"/>
    <p:sldId id="583" r:id="rId21"/>
    <p:sldId id="274" r:id="rId22"/>
    <p:sldId id="577" r:id="rId23"/>
    <p:sldId id="293" r:id="rId2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525"/>
    <p:restoredTop sz="94666"/>
  </p:normalViewPr>
  <p:slideViewPr>
    <p:cSldViewPr snapToGrid="0" snapToObjects="1">
      <p:cViewPr varScale="1">
        <p:scale>
          <a:sx n="115" d="100"/>
          <a:sy n="115" d="100"/>
        </p:scale>
        <p:origin x="516" y="108"/>
      </p:cViewPr>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B371CA4-5A34-524D-9B3D-84CA6AE22F16}" type="datetimeFigureOut">
              <a:rPr lang="en-US" smtClean="0"/>
              <a:t>6/6/2019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157422C-BE46-DF4A-8C4E-5FB87C039AA1}" type="slidenum">
              <a:rPr lang="en-US" smtClean="0"/>
              <a:t>‹#›</a:t>
            </a:fld>
            <a:endParaRPr lang="en-US"/>
          </a:p>
        </p:txBody>
      </p:sp>
    </p:spTree>
    <p:extLst>
      <p:ext uri="{BB962C8B-B14F-4D97-AF65-F5344CB8AC3E}">
        <p14:creationId xmlns:p14="http://schemas.microsoft.com/office/powerpoint/2010/main" val="23105159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p:spPr>
        <p:txBody>
          <a:bodyPr/>
          <a:lstStyle/>
          <a:p>
            <a:fld id="{D680E794-AA2F-744F-8FF0-B604F204D1E3}" type="slidenum">
              <a:rPr lang="en-US">
                <a:latin typeface="Times New Roman" pitchFamily="-110" charset="0"/>
              </a:rPr>
              <a:pPr/>
              <a:t>5</a:t>
            </a:fld>
            <a:endParaRPr lang="en-US">
              <a:latin typeface="Times New Roman" pitchFamily="-110" charset="0"/>
            </a:endParaRPr>
          </a:p>
        </p:txBody>
      </p:sp>
      <p:sp>
        <p:nvSpPr>
          <p:cNvPr id="29699" name="Rectangle 2"/>
          <p:cNvSpPr>
            <a:spLocks noGrp="1" noRot="1" noChangeAspect="1" noChangeArrowheads="1"/>
          </p:cNvSpPr>
          <p:nvPr>
            <p:ph type="sldImg"/>
          </p:nvPr>
        </p:nvSpPr>
        <p:spPr>
          <a:solidFill>
            <a:srgbClr val="FFFFFF"/>
          </a:solidFill>
          <a:ln/>
        </p:spPr>
      </p:sp>
      <p:sp>
        <p:nvSpPr>
          <p:cNvPr id="29700" name="Rectangle 3"/>
          <p:cNvSpPr>
            <a:spLocks noGrp="1" noChangeArrowheads="1"/>
          </p:cNvSpPr>
          <p:nvPr>
            <p:ph type="body" idx="1"/>
          </p:nvPr>
        </p:nvSpPr>
        <p:spPr>
          <a:solidFill>
            <a:srgbClr val="FFFFFF"/>
          </a:solidFill>
          <a:ln>
            <a:solidFill>
              <a:srgbClr val="000000"/>
            </a:solidFill>
          </a:ln>
        </p:spPr>
        <p:txBody>
          <a:bodyPr/>
          <a:lstStyle/>
          <a:p>
            <a:endParaRPr lang="en-US">
              <a:latin typeface="Times New Roman" pitchFamily="-110" charset="0"/>
              <a:ea typeface="ＭＳ Ｐゴシック" pitchFamily="-110" charset="-128"/>
              <a:cs typeface="ＭＳ Ｐゴシック" pitchFamily="-110" charset="-128"/>
            </a:endParaRPr>
          </a:p>
        </p:txBody>
      </p:sp>
    </p:spTree>
    <p:extLst>
      <p:ext uri="{BB962C8B-B14F-4D97-AF65-F5344CB8AC3E}">
        <p14:creationId xmlns:p14="http://schemas.microsoft.com/office/powerpoint/2010/main" val="26185308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kern="1200" dirty="0">
                <a:solidFill>
                  <a:schemeClr val="tx1"/>
                </a:solidFill>
                <a:effectLst/>
                <a:latin typeface="+mn-lt"/>
                <a:ea typeface="+mn-ea"/>
                <a:cs typeface="+mn-cs"/>
              </a:rPr>
              <a:t>Evolution of anger into violence.  Use the diagram to support participants to understand the various points made: </a:t>
            </a:r>
          </a:p>
          <a:p>
            <a:pPr lvl="0"/>
            <a:r>
              <a:rPr lang="en-AU" sz="1200" kern="1200" dirty="0">
                <a:solidFill>
                  <a:schemeClr val="tx1"/>
                </a:solidFill>
                <a:effectLst/>
                <a:latin typeface="+mn-lt"/>
                <a:ea typeface="+mn-ea"/>
                <a:cs typeface="+mn-cs"/>
              </a:rPr>
              <a:t>A baby at birth has real needs. They need food, safe shelter, clean dry bums, loving touch. </a:t>
            </a:r>
          </a:p>
          <a:p>
            <a:pPr lvl="0"/>
            <a:r>
              <a:rPr lang="en-AU" sz="1200" kern="1200" dirty="0">
                <a:solidFill>
                  <a:schemeClr val="tx1"/>
                </a:solidFill>
                <a:effectLst/>
                <a:latin typeface="+mn-lt"/>
                <a:ea typeface="+mn-ea"/>
                <a:cs typeface="+mn-cs"/>
              </a:rPr>
              <a:t>When ‘good enough’ parents respond to the babies needs the baby feels comfort, pleasure, secure, attention. </a:t>
            </a:r>
          </a:p>
          <a:p>
            <a:pPr lvl="0"/>
            <a:r>
              <a:rPr lang="en-AU" sz="1200" kern="1200" dirty="0">
                <a:solidFill>
                  <a:schemeClr val="tx1"/>
                </a:solidFill>
                <a:effectLst/>
                <a:latin typeface="+mn-lt"/>
                <a:ea typeface="+mn-ea"/>
                <a:cs typeface="+mn-cs"/>
              </a:rPr>
              <a:t>Hence the baby develops beliefs: I am lovable .. of value. I can have my needs met. </a:t>
            </a:r>
          </a:p>
          <a:p>
            <a:pPr lvl="0"/>
            <a:r>
              <a:rPr lang="en-AU" sz="1200" kern="1200" dirty="0">
                <a:solidFill>
                  <a:schemeClr val="tx1"/>
                </a:solidFill>
                <a:effectLst/>
                <a:latin typeface="+mn-lt"/>
                <a:ea typeface="+mn-ea"/>
                <a:cs typeface="+mn-cs"/>
              </a:rPr>
              <a:t>The baby learns expectation and entitlement. </a:t>
            </a:r>
          </a:p>
          <a:p>
            <a:pPr lvl="0"/>
            <a:r>
              <a:rPr lang="en-AU" sz="1200" kern="1200" dirty="0">
                <a:solidFill>
                  <a:schemeClr val="tx1"/>
                </a:solidFill>
                <a:effectLst/>
                <a:latin typeface="+mn-lt"/>
                <a:ea typeface="+mn-ea"/>
                <a:cs typeface="+mn-cs"/>
              </a:rPr>
              <a:t>In ‘not-so-good’ parenting, the baby’s needs are not met, even when </a:t>
            </a:r>
          </a:p>
          <a:p>
            <a:pPr lvl="0"/>
            <a:r>
              <a:rPr lang="en-AU" sz="1200" kern="1200" dirty="0">
                <a:solidFill>
                  <a:schemeClr val="tx1"/>
                </a:solidFill>
                <a:effectLst/>
                <a:latin typeface="+mn-lt"/>
                <a:ea typeface="+mn-ea"/>
                <a:cs typeface="+mn-cs"/>
              </a:rPr>
              <a:t>the baby cries. </a:t>
            </a:r>
          </a:p>
          <a:p>
            <a:pPr lvl="0"/>
            <a:r>
              <a:rPr lang="en-AU" sz="1200" kern="1200" dirty="0">
                <a:solidFill>
                  <a:schemeClr val="tx1"/>
                </a:solidFill>
                <a:effectLst/>
                <a:latin typeface="+mn-lt"/>
                <a:ea typeface="+mn-ea"/>
                <a:cs typeface="+mn-cs"/>
              </a:rPr>
              <a:t>The baby becomes frustrated, tense, uncomfortable, feels pain and </a:t>
            </a:r>
          </a:p>
          <a:p>
            <a:pPr lvl="0"/>
            <a:r>
              <a:rPr lang="en-AU" sz="1200" kern="1200" dirty="0">
                <a:solidFill>
                  <a:schemeClr val="tx1"/>
                </a:solidFill>
                <a:effectLst/>
                <a:latin typeface="+mn-lt"/>
                <a:ea typeface="+mn-ea"/>
                <a:cs typeface="+mn-cs"/>
              </a:rPr>
              <a:t>insecure. </a:t>
            </a:r>
          </a:p>
          <a:p>
            <a:pPr lvl="0"/>
            <a:r>
              <a:rPr lang="en-AU" sz="1200" kern="1200" dirty="0">
                <a:solidFill>
                  <a:schemeClr val="tx1"/>
                </a:solidFill>
                <a:effectLst/>
                <a:latin typeface="+mn-lt"/>
                <a:ea typeface="+mn-ea"/>
                <a:cs typeface="+mn-cs"/>
              </a:rPr>
              <a:t>There is a core wounding, about feelings of self worth, lovability </a:t>
            </a:r>
          </a:p>
          <a:p>
            <a:pPr lvl="0"/>
            <a:r>
              <a:rPr lang="en-AU" sz="1200" kern="1200" dirty="0">
                <a:solidFill>
                  <a:schemeClr val="tx1"/>
                </a:solidFill>
                <a:effectLst/>
                <a:latin typeface="+mn-lt"/>
                <a:ea typeface="+mn-ea"/>
                <a:cs typeface="+mn-cs"/>
              </a:rPr>
              <a:t>The baby learns: I am unlovable. I am helpless </a:t>
            </a:r>
          </a:p>
          <a:p>
            <a:pPr lvl="0"/>
            <a:r>
              <a:rPr lang="en-AU" sz="1200" kern="1200" dirty="0">
                <a:solidFill>
                  <a:schemeClr val="tx1"/>
                </a:solidFill>
                <a:effectLst/>
                <a:latin typeface="+mn-lt"/>
                <a:ea typeface="+mn-ea"/>
                <a:cs typeface="+mn-cs"/>
              </a:rPr>
              <a:t>The baby continues to try to have its needs met and when it </a:t>
            </a:r>
          </a:p>
          <a:p>
            <a:pPr lvl="0"/>
            <a:r>
              <a:rPr lang="en-AU" sz="1200" kern="1200" dirty="0">
                <a:solidFill>
                  <a:schemeClr val="tx1"/>
                </a:solidFill>
                <a:effectLst/>
                <a:latin typeface="+mn-lt"/>
                <a:ea typeface="+mn-ea"/>
                <a:cs typeface="+mn-cs"/>
              </a:rPr>
              <a:t>cannot, because of ‘not good enough’ parenting, the baby develops </a:t>
            </a:r>
          </a:p>
          <a:p>
            <a:pPr lvl="0"/>
            <a:r>
              <a:rPr lang="en-AU" sz="1200" kern="1200" dirty="0">
                <a:solidFill>
                  <a:schemeClr val="tx1"/>
                </a:solidFill>
                <a:effectLst/>
                <a:latin typeface="+mn-lt"/>
                <a:ea typeface="+mn-ea"/>
                <a:cs typeface="+mn-cs"/>
              </a:rPr>
              <a:t>apathy – fades away – no expectation – no engagement - no contact </a:t>
            </a:r>
          </a:p>
          <a:p>
            <a:pPr lvl="0"/>
            <a:r>
              <a:rPr lang="en-AU" sz="1200" kern="1200" dirty="0">
                <a:solidFill>
                  <a:schemeClr val="tx1"/>
                </a:solidFill>
                <a:effectLst/>
                <a:latin typeface="+mn-lt"/>
                <a:ea typeface="+mn-ea"/>
                <a:cs typeface="+mn-cs"/>
              </a:rPr>
              <a:t>OR the baby feels and expresses its Anger (cries) It is saying – </a:t>
            </a:r>
          </a:p>
          <a:p>
            <a:pPr lvl="0"/>
            <a:r>
              <a:rPr lang="en-AU" sz="1200" kern="1200" dirty="0">
                <a:solidFill>
                  <a:schemeClr val="tx1"/>
                </a:solidFill>
                <a:effectLst/>
                <a:latin typeface="+mn-lt"/>
                <a:ea typeface="+mn-ea"/>
                <a:cs typeface="+mn-cs"/>
              </a:rPr>
              <a:t>“HEY I MATTER HERE”. </a:t>
            </a:r>
          </a:p>
          <a:p>
            <a:pPr lvl="0"/>
            <a:r>
              <a:rPr lang="en-AU" sz="1200" kern="1200" dirty="0">
                <a:solidFill>
                  <a:schemeClr val="tx1"/>
                </a:solidFill>
                <a:effectLst/>
                <a:latin typeface="+mn-lt"/>
                <a:ea typeface="+mn-ea"/>
                <a:cs typeface="+mn-cs"/>
              </a:rPr>
              <a:t>The baby learns, anger expressed at choice, receives attention </a:t>
            </a:r>
          </a:p>
          <a:p>
            <a:pPr lvl="0"/>
            <a:r>
              <a:rPr lang="en-AU" sz="1200" kern="1200" dirty="0">
                <a:solidFill>
                  <a:schemeClr val="tx1"/>
                </a:solidFill>
                <a:effectLst/>
                <a:latin typeface="+mn-lt"/>
                <a:ea typeface="+mn-ea"/>
                <a:cs typeface="+mn-cs"/>
              </a:rPr>
              <a:t>By eighteen months, it learns it can express its feelings in a safe </a:t>
            </a:r>
            <a:r>
              <a:rPr lang="en-AU" sz="1200" kern="1200" dirty="0" err="1">
                <a:solidFill>
                  <a:schemeClr val="tx1"/>
                </a:solidFill>
                <a:effectLst/>
                <a:latin typeface="+mn-lt"/>
                <a:ea typeface="+mn-ea"/>
                <a:cs typeface="+mn-cs"/>
              </a:rPr>
              <a:t>boundaried</a:t>
            </a:r>
            <a:r>
              <a:rPr lang="en-AU" sz="1200" kern="1200" dirty="0">
                <a:solidFill>
                  <a:schemeClr val="tx1"/>
                </a:solidFill>
                <a:effectLst/>
                <a:latin typeface="+mn-lt"/>
                <a:ea typeface="+mn-ea"/>
                <a:cs typeface="+mn-cs"/>
              </a:rPr>
              <a:t> way. It learns – I am responsible. </a:t>
            </a:r>
          </a:p>
          <a:p>
            <a:pPr lvl="0"/>
            <a:r>
              <a:rPr lang="en-AU" sz="1200" kern="1200" dirty="0">
                <a:solidFill>
                  <a:schemeClr val="tx1"/>
                </a:solidFill>
                <a:effectLst/>
                <a:latin typeface="+mn-lt"/>
                <a:ea typeface="+mn-ea"/>
                <a:cs typeface="+mn-cs"/>
              </a:rPr>
              <a:t>OR in homes where anger is suppressed and internalised, the baby learns that expressing anger is unsafe with a resultant belief: I am not safe. I am wrong. </a:t>
            </a:r>
          </a:p>
          <a:p>
            <a:pPr lvl="0"/>
            <a:r>
              <a:rPr lang="en-AU" sz="1200" kern="1200" dirty="0">
                <a:solidFill>
                  <a:schemeClr val="tx1"/>
                </a:solidFill>
                <a:effectLst/>
                <a:latin typeface="+mn-lt"/>
                <a:ea typeface="+mn-ea"/>
                <a:cs typeface="+mn-cs"/>
              </a:rPr>
              <a:t>OR in unsafe environments, where anger is expressed as violence, baby might be punished for expressing their need – and learns that anger results in violence – premeditated or reactive. By eighteen months to 3 years the pattern is set. </a:t>
            </a:r>
          </a:p>
          <a:p>
            <a:r>
              <a:rPr lang="en-AU" sz="1200" kern="1200" dirty="0">
                <a:solidFill>
                  <a:schemeClr val="tx1"/>
                </a:solidFill>
                <a:effectLst/>
                <a:latin typeface="+mn-lt"/>
                <a:ea typeface="+mn-ea"/>
                <a:cs typeface="+mn-cs"/>
              </a:rPr>
              <a:t>Allow as much time as participants need for deep discussion. Ask them if to contribute to the discussion by sharing their own observations. Does this chart allow them to see things differently. What do we need to be aware of in bringing up our children? For ourselves and our own behaviours?</a:t>
            </a:r>
          </a:p>
          <a:p>
            <a:endParaRPr lang="en-US" dirty="0"/>
          </a:p>
        </p:txBody>
      </p:sp>
      <p:sp>
        <p:nvSpPr>
          <p:cNvPr id="4" name="Slide Number Placeholder 3"/>
          <p:cNvSpPr>
            <a:spLocks noGrp="1"/>
          </p:cNvSpPr>
          <p:nvPr>
            <p:ph type="sldNum" sz="quarter" idx="5"/>
          </p:nvPr>
        </p:nvSpPr>
        <p:spPr/>
        <p:txBody>
          <a:bodyPr/>
          <a:lstStyle/>
          <a:p>
            <a:fld id="{2157422C-BE46-DF4A-8C4E-5FB87C039AA1}" type="slidenum">
              <a:rPr lang="en-US" smtClean="0"/>
              <a:t>8</a:t>
            </a:fld>
            <a:endParaRPr lang="en-US"/>
          </a:p>
        </p:txBody>
      </p:sp>
    </p:spTree>
    <p:extLst>
      <p:ext uri="{BB962C8B-B14F-4D97-AF65-F5344CB8AC3E}">
        <p14:creationId xmlns:p14="http://schemas.microsoft.com/office/powerpoint/2010/main" val="6640490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I began to see things differently – Grandmother removed – mother removed,</a:t>
            </a:r>
            <a:r>
              <a:rPr lang="en-US" baseline="0" dirty="0"/>
              <a:t> who </a:t>
            </a:r>
            <a:r>
              <a:rPr lang="en-US" dirty="0"/>
              <a:t>once she was released from the institution, quickly fell pregnant but</a:t>
            </a:r>
            <a:r>
              <a:rPr lang="en-US" baseline="0" dirty="0"/>
              <a:t> could not parent the new baby so handed the new baby to her mother – the grandmother – when the child was thirteen the grandmother died and the girl went looking for her mother.  The mother’s then boyfriend started to sexually misuse the young woman, who started to use drugs grog and cut .herself.  Her mother was unable to hear what she was being told.  So the girl drifted – entered a relationship with a young man in an Aboriginal community who turned out to be very violence. In one attack,  split her spleen in half, which had to be removed.  Called over and over again to people to help her when the violence was at its worst and nobody responded.  So she used a weapon to stop him.  He got charged for his latest almost lethal assault on her, and she was also charged for stabbing him.  So I met her – in prison – on remand and the lawyers were not listening either (except for those who were chasing victims compensation for her - they get their cut!!!)   But we turn a blind eye to the child in the woman – I heard the layered stories as she painted – a basket of flowers for her grandmothers grave.</a:t>
            </a:r>
            <a:endParaRPr lang="en-US" dirty="0"/>
          </a:p>
        </p:txBody>
      </p:sp>
      <p:sp>
        <p:nvSpPr>
          <p:cNvPr id="4" name="Slide Number Placeholder 3"/>
          <p:cNvSpPr>
            <a:spLocks noGrp="1"/>
          </p:cNvSpPr>
          <p:nvPr>
            <p:ph type="sldNum" sz="quarter" idx="10"/>
          </p:nvPr>
        </p:nvSpPr>
        <p:spPr/>
        <p:txBody>
          <a:bodyPr/>
          <a:lstStyle/>
          <a:p>
            <a:fld id="{A8FA43E9-062C-4042-A6B5-6030D0C83FBD}" type="slidenum">
              <a:rPr lang="en-US" smtClean="0"/>
              <a:pPr/>
              <a:t>15</a:t>
            </a:fld>
            <a:endParaRPr lang="en-US"/>
          </a:p>
        </p:txBody>
      </p:sp>
    </p:spTree>
    <p:extLst>
      <p:ext uri="{BB962C8B-B14F-4D97-AF65-F5344CB8AC3E}">
        <p14:creationId xmlns:p14="http://schemas.microsoft.com/office/powerpoint/2010/main" val="17491002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0" i="0" u="none" strike="noStrike" kern="1200" dirty="0">
                <a:solidFill>
                  <a:schemeClr val="tx1"/>
                </a:solidFill>
                <a:effectLst/>
                <a:latin typeface="+mn-lt"/>
                <a:ea typeface="+mn-ea"/>
                <a:cs typeface="+mn-cs"/>
              </a:rPr>
              <a:t>The </a:t>
            </a:r>
            <a:r>
              <a:rPr lang="en-AU" sz="1200" b="1" i="0" u="none" strike="noStrike" kern="1200" dirty="0">
                <a:solidFill>
                  <a:schemeClr val="tx1"/>
                </a:solidFill>
                <a:effectLst/>
                <a:latin typeface="+mn-lt"/>
                <a:ea typeface="+mn-ea"/>
                <a:cs typeface="+mn-cs"/>
              </a:rPr>
              <a:t>Social Ecological Model</a:t>
            </a:r>
            <a:r>
              <a:rPr lang="en-AU" sz="1200" b="0" i="0" u="none" strike="noStrike" kern="1200" dirty="0">
                <a:solidFill>
                  <a:schemeClr val="tx1"/>
                </a:solidFill>
                <a:effectLst/>
                <a:latin typeface="+mn-lt"/>
                <a:ea typeface="+mn-ea"/>
                <a:cs typeface="+mn-cs"/>
              </a:rPr>
              <a:t> (SEM) is a </a:t>
            </a:r>
            <a:r>
              <a:rPr lang="en-AU" sz="1200" b="1" i="0" u="none" strike="noStrike" kern="1200" dirty="0">
                <a:solidFill>
                  <a:schemeClr val="tx1"/>
                </a:solidFill>
                <a:effectLst/>
                <a:latin typeface="+mn-lt"/>
                <a:ea typeface="+mn-ea"/>
                <a:cs typeface="+mn-cs"/>
              </a:rPr>
              <a:t>theory</a:t>
            </a:r>
            <a:r>
              <a:rPr lang="en-AU" sz="1200" b="0" i="0" u="none" strike="noStrike" kern="1200" dirty="0">
                <a:solidFill>
                  <a:schemeClr val="tx1"/>
                </a:solidFill>
                <a:effectLst/>
                <a:latin typeface="+mn-lt"/>
                <a:ea typeface="+mn-ea"/>
                <a:cs typeface="+mn-cs"/>
              </a:rPr>
              <a:t>-based </a:t>
            </a:r>
            <a:r>
              <a:rPr lang="en-AU" sz="1200" b="1" i="0" u="none" strike="noStrike" kern="1200" dirty="0">
                <a:solidFill>
                  <a:schemeClr val="tx1"/>
                </a:solidFill>
                <a:effectLst/>
                <a:latin typeface="+mn-lt"/>
                <a:ea typeface="+mn-ea"/>
                <a:cs typeface="+mn-cs"/>
              </a:rPr>
              <a:t>framework</a:t>
            </a:r>
            <a:r>
              <a:rPr lang="en-AU" sz="1200" b="0" i="0" u="none" strike="noStrike" kern="1200" dirty="0">
                <a:solidFill>
                  <a:schemeClr val="tx1"/>
                </a:solidFill>
                <a:effectLst/>
                <a:latin typeface="+mn-lt"/>
                <a:ea typeface="+mn-ea"/>
                <a:cs typeface="+mn-cs"/>
              </a:rPr>
              <a:t> for understanding the multifaceted and interactive effects of personal and environmental factors that determine </a:t>
            </a:r>
            <a:r>
              <a:rPr lang="en-AU" sz="1200" b="0" i="0" u="none" strike="noStrike" kern="1200" dirty="0" err="1">
                <a:solidFill>
                  <a:schemeClr val="tx1"/>
                </a:solidFill>
                <a:effectLst/>
                <a:latin typeface="+mn-lt"/>
                <a:ea typeface="+mn-ea"/>
                <a:cs typeface="+mn-cs"/>
              </a:rPr>
              <a:t>behaviors</a:t>
            </a:r>
            <a:r>
              <a:rPr lang="en-AU" sz="1200" b="0" i="0" u="none" strike="noStrike" kern="1200" dirty="0">
                <a:solidFill>
                  <a:schemeClr val="tx1"/>
                </a:solidFill>
                <a:effectLst/>
                <a:latin typeface="+mn-lt"/>
                <a:ea typeface="+mn-ea"/>
                <a:cs typeface="+mn-cs"/>
              </a:rPr>
              <a:t>, and for identifying </a:t>
            </a:r>
            <a:r>
              <a:rPr lang="en-AU" sz="1200" b="0" i="0" u="none" strike="noStrike" kern="1200" dirty="0" err="1">
                <a:solidFill>
                  <a:schemeClr val="tx1"/>
                </a:solidFill>
                <a:effectLst/>
                <a:latin typeface="+mn-lt"/>
                <a:ea typeface="+mn-ea"/>
                <a:cs typeface="+mn-cs"/>
              </a:rPr>
              <a:t>behavioral</a:t>
            </a:r>
            <a:r>
              <a:rPr lang="en-AU" sz="1200" b="0" i="0" u="none" strike="noStrike" kern="1200" dirty="0">
                <a:solidFill>
                  <a:schemeClr val="tx1"/>
                </a:solidFill>
                <a:effectLst/>
                <a:latin typeface="+mn-lt"/>
                <a:ea typeface="+mn-ea"/>
                <a:cs typeface="+mn-cs"/>
              </a:rPr>
              <a:t> and organizational leverage points and intermediaries for health promotion within organizations.</a:t>
            </a:r>
            <a:endParaRPr lang="en-US" dirty="0"/>
          </a:p>
        </p:txBody>
      </p:sp>
      <p:sp>
        <p:nvSpPr>
          <p:cNvPr id="4" name="Slide Number Placeholder 3"/>
          <p:cNvSpPr>
            <a:spLocks noGrp="1"/>
          </p:cNvSpPr>
          <p:nvPr>
            <p:ph type="sldNum" sz="quarter" idx="5"/>
          </p:nvPr>
        </p:nvSpPr>
        <p:spPr/>
        <p:txBody>
          <a:bodyPr/>
          <a:lstStyle/>
          <a:p>
            <a:fld id="{2157422C-BE46-DF4A-8C4E-5FB87C039AA1}" type="slidenum">
              <a:rPr lang="en-US" smtClean="0"/>
              <a:t>17</a:t>
            </a:fld>
            <a:endParaRPr lang="en-US"/>
          </a:p>
        </p:txBody>
      </p:sp>
    </p:spTree>
    <p:extLst>
      <p:ext uri="{BB962C8B-B14F-4D97-AF65-F5344CB8AC3E}">
        <p14:creationId xmlns:p14="http://schemas.microsoft.com/office/powerpoint/2010/main" val="2457237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915128" y="1788454"/>
            <a:ext cx="8361229" cy="2098226"/>
          </a:xfrm>
        </p:spPr>
        <p:txBody>
          <a:bodyPr anchor="b">
            <a:noAutofit/>
          </a:bodyPr>
          <a:lstStyle>
            <a:lvl1pPr algn="ctr">
              <a:defRPr sz="7200" cap="all" baseline="0">
                <a:solidFill>
                  <a:schemeClr val="tx2"/>
                </a:solidFill>
              </a:defRPr>
            </a:lvl1pPr>
          </a:lstStyle>
          <a:p>
            <a:r>
              <a:rPr lang="en-US"/>
              <a:t>Click to edit Master title style</a:t>
            </a:r>
            <a:endParaRPr lang="en-US" dirty="0"/>
          </a:p>
        </p:txBody>
      </p:sp>
      <p:sp>
        <p:nvSpPr>
          <p:cNvPr id="3" name="Subtitle 2"/>
          <p:cNvSpPr>
            <a:spLocks noGrp="1"/>
          </p:cNvSpPr>
          <p:nvPr>
            <p:ph type="subTitle" idx="1"/>
          </p:nvPr>
        </p:nvSpPr>
        <p:spPr>
          <a:xfrm>
            <a:off x="2679906" y="3956279"/>
            <a:ext cx="6831673" cy="1086237"/>
          </a:xfrm>
        </p:spPr>
        <p:txBody>
          <a:bodyPr>
            <a:normAutofit/>
          </a:bodyPr>
          <a:lstStyle>
            <a:lvl1pPr marL="0" indent="0" algn="ctr">
              <a:lnSpc>
                <a:spcPct val="112000"/>
              </a:lnSpc>
              <a:spcBef>
                <a:spcPts val="0"/>
              </a:spcBef>
              <a:spcAft>
                <a:spcPts val="0"/>
              </a:spcAft>
              <a:buNone/>
              <a:defRPr sz="23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752858" y="6453386"/>
            <a:ext cx="1607944" cy="404614"/>
          </a:xfrm>
        </p:spPr>
        <p:txBody>
          <a:bodyPr/>
          <a:lstStyle>
            <a:lvl1pPr>
              <a:defRPr baseline="0">
                <a:solidFill>
                  <a:schemeClr val="tx2"/>
                </a:solidFill>
              </a:defRPr>
            </a:lvl1pPr>
          </a:lstStyle>
          <a:p>
            <a:fld id="{87DE6118-2437-4B30-8E3C-4D2BE6020583}" type="datetimeFigureOut">
              <a:rPr lang="en-US" dirty="0"/>
              <a:pPr/>
              <a:t>6/6/2019</a:t>
            </a:fld>
            <a:endParaRPr lang="en-US" dirty="0"/>
          </a:p>
        </p:txBody>
      </p:sp>
      <p:sp>
        <p:nvSpPr>
          <p:cNvPr id="5" name="Footer Placeholder 4"/>
          <p:cNvSpPr>
            <a:spLocks noGrp="1"/>
          </p:cNvSpPr>
          <p:nvPr>
            <p:ph type="ftr" sz="quarter" idx="11"/>
          </p:nvPr>
        </p:nvSpPr>
        <p:spPr>
          <a:xfrm>
            <a:off x="2584054" y="6453386"/>
            <a:ext cx="7023377" cy="404614"/>
          </a:xfrm>
        </p:spPr>
        <p:txBody>
          <a:bodyPr/>
          <a:lstStyle>
            <a:lvl1pPr algn="ctr">
              <a:defRPr baseline="0">
                <a:solidFill>
                  <a:schemeClr val="tx2"/>
                </a:solidFill>
              </a:defRPr>
            </a:lvl1pPr>
          </a:lstStyle>
          <a:p>
            <a:endParaRPr lang="en-US" dirty="0"/>
          </a:p>
        </p:txBody>
      </p:sp>
      <p:sp>
        <p:nvSpPr>
          <p:cNvPr id="6" name="Slide Number Placeholder 5"/>
          <p:cNvSpPr>
            <a:spLocks noGrp="1"/>
          </p:cNvSpPr>
          <p:nvPr>
            <p:ph type="sldNum" sz="quarter" idx="12"/>
          </p:nvPr>
        </p:nvSpPr>
        <p:spPr>
          <a:xfrm>
            <a:off x="9830683" y="6453386"/>
            <a:ext cx="1596292" cy="404614"/>
          </a:xfrm>
        </p:spPr>
        <p:txBody>
          <a:bodyPr/>
          <a:lstStyle>
            <a:lvl1pPr>
              <a:defRPr baseline="0">
                <a:solidFill>
                  <a:schemeClr val="tx2"/>
                </a:solidFill>
              </a:defRPr>
            </a:lvl1pPr>
          </a:lstStyle>
          <a:p>
            <a:fld id="{69E57DC2-970A-4B3E-BB1C-7A09969E49DF}" type="slidenum">
              <a:rPr lang="en-US" dirty="0"/>
              <a:pPr/>
              <a:t>‹#›</a:t>
            </a:fld>
            <a:endParaRPr lang="en-US" dirty="0"/>
          </a:p>
        </p:txBody>
      </p:sp>
      <p:grpSp>
        <p:nvGrpSpPr>
          <p:cNvPr id="7" name="Group 6"/>
          <p:cNvGrpSpPr/>
          <p:nvPr/>
        </p:nvGrpSpPr>
        <p:grpSpPr>
          <a:xfrm>
            <a:off x="752858" y="744469"/>
            <a:ext cx="10674117" cy="5349671"/>
            <a:chOff x="752858" y="744469"/>
            <a:chExt cx="10674117" cy="5349671"/>
          </a:xfrm>
        </p:grpSpPr>
        <p:sp>
          <p:nvSpPr>
            <p:cNvPr id="11" name="Freeform 6"/>
            <p:cNvSpPr/>
            <p:nvPr/>
          </p:nvSpPr>
          <p:spPr bwMode="auto">
            <a:xfrm>
              <a:off x="8151962" y="1685652"/>
              <a:ext cx="3275013" cy="4408488"/>
            </a:xfrm>
            <a:custGeom>
              <a:avLst/>
              <a:gdLst/>
              <a:ahLst/>
              <a:cxnLst/>
              <a:rect l="l" t="t" r="r" b="b"/>
              <a:pathLst>
                <a:path w="10000" h="10000">
                  <a:moveTo>
                    <a:pt x="8761" y="0"/>
                  </a:moveTo>
                  <a:lnTo>
                    <a:pt x="10000" y="0"/>
                  </a:lnTo>
                  <a:lnTo>
                    <a:pt x="10000" y="10000"/>
                  </a:lnTo>
                  <a:lnTo>
                    <a:pt x="0" y="10000"/>
                  </a:lnTo>
                  <a:lnTo>
                    <a:pt x="0" y="9126"/>
                  </a:lnTo>
                  <a:lnTo>
                    <a:pt x="8761" y="9127"/>
                  </a:lnTo>
                  <a:lnTo>
                    <a:pt x="8761" y="0"/>
                  </a:lnTo>
                  <a:close/>
                </a:path>
              </a:pathLst>
            </a:custGeom>
            <a:solidFill>
              <a:schemeClr val="tx2"/>
            </a:solidFill>
            <a:ln w="0">
              <a:noFill/>
              <a:prstDash val="solid"/>
              <a:round/>
              <a:headEnd/>
              <a:tailEnd/>
            </a:ln>
          </p:spPr>
        </p:sp>
        <p:sp>
          <p:nvSpPr>
            <p:cNvPr id="14" name="Freeform 6"/>
            <p:cNvSpPr/>
            <p:nvPr/>
          </p:nvSpPr>
          <p:spPr bwMode="auto">
            <a:xfrm flipH="1" flipV="1">
              <a:off x="752858" y="744469"/>
              <a:ext cx="3275668" cy="4408488"/>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chemeClr val="tx2"/>
            </a:solidFill>
            <a:ln w="0">
              <a:noFill/>
              <a:prstDash val="solid"/>
              <a:round/>
              <a:headEnd/>
              <a:tailEnd/>
            </a:ln>
          </p:spPr>
        </p:sp>
      </p:gr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1371600" y="2295525"/>
            <a:ext cx="9601200" cy="357187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7DE6118-2437-4B30-8E3C-4D2BE6020583}" type="datetimeFigureOut">
              <a:rPr lang="en-US" dirty="0"/>
              <a:t>6/6/2019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596561" y="624156"/>
            <a:ext cx="1565766" cy="5243244"/>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371600" y="624156"/>
            <a:ext cx="8179641" cy="5243244"/>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7DE6118-2437-4B30-8E3C-4D2BE6020583}" type="datetimeFigureOut">
              <a:rPr lang="en-US" dirty="0"/>
              <a:t>6/6/2019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Picture above Caption">
    <p:spTree>
      <p:nvGrpSpPr>
        <p:cNvPr id="1" name=""/>
        <p:cNvGrpSpPr/>
        <p:nvPr/>
      </p:nvGrpSpPr>
      <p:grpSpPr>
        <a:xfrm>
          <a:off x="0" y="0"/>
          <a:ext cx="0" cy="0"/>
          <a:chOff x="0" y="0"/>
          <a:chExt cx="0" cy="0"/>
        </a:xfrm>
      </p:grpSpPr>
      <p:sp>
        <p:nvSpPr>
          <p:cNvPr id="2" name="Title 1"/>
          <p:cNvSpPr>
            <a:spLocks noGrp="1"/>
          </p:cNvSpPr>
          <p:nvPr>
            <p:ph type="title"/>
          </p:nvPr>
        </p:nvSpPr>
        <p:spPr>
          <a:xfrm>
            <a:off x="1219200" y="3762374"/>
            <a:ext cx="9753600" cy="1162050"/>
          </a:xfrm>
        </p:spPr>
        <p:txBody>
          <a:bodyPr tIns="0" bIns="0" anchor="b"/>
          <a:lstStyle>
            <a:lvl1pPr algn="l">
              <a:lnSpc>
                <a:spcPts val="4600"/>
              </a:lnSpc>
              <a:defRPr sz="3600" b="1"/>
            </a:lvl1pPr>
          </a:lstStyle>
          <a:p>
            <a:r>
              <a:rPr lang="en-AU"/>
              <a:t>Click to edit Master title style</a:t>
            </a:r>
            <a:endParaRPr/>
          </a:p>
        </p:txBody>
      </p:sp>
      <p:grpSp>
        <p:nvGrpSpPr>
          <p:cNvPr id="3" name="Group 8"/>
          <p:cNvGrpSpPr/>
          <p:nvPr/>
        </p:nvGrpSpPr>
        <p:grpSpPr>
          <a:xfrm rot="232774">
            <a:off x="2745710" y="379100"/>
            <a:ext cx="6708436" cy="3443312"/>
            <a:chOff x="1524000" y="381000"/>
            <a:chExt cx="3657600" cy="4737978"/>
          </a:xfrm>
        </p:grpSpPr>
        <p:sp>
          <p:nvSpPr>
            <p:cNvPr id="10" name="Rectangle 9"/>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800"/>
            </a:p>
          </p:txBody>
        </p:sp>
        <p:sp>
          <p:nvSpPr>
            <p:cNvPr id="11" name="Rectangle 10"/>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800"/>
            </a:p>
          </p:txBody>
        </p:sp>
      </p:grpSp>
      <p:sp>
        <p:nvSpPr>
          <p:cNvPr id="4" name="Text Placeholder 3"/>
          <p:cNvSpPr>
            <a:spLocks noGrp="1"/>
          </p:cNvSpPr>
          <p:nvPr>
            <p:ph type="body" sz="half" idx="2"/>
          </p:nvPr>
        </p:nvSpPr>
        <p:spPr>
          <a:xfrm>
            <a:off x="1219200" y="4928736"/>
            <a:ext cx="9753600" cy="987970"/>
          </a:xfrm>
        </p:spPr>
        <p:txBody>
          <a:bodyPr/>
          <a:lstStyle>
            <a:lvl1pPr marL="0" indent="0">
              <a:spcBef>
                <a:spcPct val="0"/>
              </a:spcBef>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a:t>Click to edit Master text styles</a:t>
            </a:r>
          </a:p>
        </p:txBody>
      </p:sp>
      <p:sp>
        <p:nvSpPr>
          <p:cNvPr id="5" name="Date Placeholder 4"/>
          <p:cNvSpPr>
            <a:spLocks noGrp="1"/>
          </p:cNvSpPr>
          <p:nvPr>
            <p:ph type="dt" sz="half" idx="10"/>
          </p:nvPr>
        </p:nvSpPr>
        <p:spPr/>
        <p:txBody>
          <a:bodyPr/>
          <a:lstStyle/>
          <a:p>
            <a:fld id="{03EE6BA1-6F74-BA4C-8B0C-744543FD1C98}" type="datetimeFigureOut">
              <a:rPr lang="en-US" smtClean="0"/>
              <a:pPr/>
              <a:t>6/6/2019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11C3CD1-CA2E-CF48-9A18-FEAA9593FFEB}" type="slidenum">
              <a:rPr lang="en-US" smtClean="0"/>
              <a:pPr/>
              <a:t>‹#›</a:t>
            </a:fld>
            <a:endParaRPr lang="en-US" dirty="0"/>
          </a:p>
        </p:txBody>
      </p:sp>
      <p:sp>
        <p:nvSpPr>
          <p:cNvPr id="12" name="Picture Placeholder 9"/>
          <p:cNvSpPr>
            <a:spLocks noGrp="1"/>
          </p:cNvSpPr>
          <p:nvPr>
            <p:ph type="pic" sz="quarter" idx="15"/>
          </p:nvPr>
        </p:nvSpPr>
        <p:spPr>
          <a:xfrm rot="232774">
            <a:off x="2997544" y="564564"/>
            <a:ext cx="6204769" cy="3072384"/>
          </a:xfrm>
          <a:solidFill>
            <a:schemeClr val="bg1">
              <a:lumMod val="85000"/>
            </a:schemeClr>
          </a:solidFill>
        </p:spPr>
        <p:txBody>
          <a:bodyPr/>
          <a:lstStyle>
            <a:lvl1pPr>
              <a:buNone/>
              <a:defRPr/>
            </a:lvl1pPr>
          </a:lstStyle>
          <a:p>
            <a:r>
              <a:rPr lang="en-AU" dirty="0"/>
              <a:t>Click icon to add picture</a:t>
            </a:r>
            <a:endParaRPr/>
          </a:p>
        </p:txBody>
      </p:sp>
    </p:spTree>
    <p:extLst>
      <p:ext uri="{BB962C8B-B14F-4D97-AF65-F5344CB8AC3E}">
        <p14:creationId xmlns:p14="http://schemas.microsoft.com/office/powerpoint/2010/main" val="8980164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Section with Picture">
    <p:spTree>
      <p:nvGrpSpPr>
        <p:cNvPr id="1" name=""/>
        <p:cNvGrpSpPr/>
        <p:nvPr/>
      </p:nvGrpSpPr>
      <p:grpSpPr>
        <a:xfrm>
          <a:off x="0" y="0"/>
          <a:ext cx="0" cy="0"/>
          <a:chOff x="0" y="0"/>
          <a:chExt cx="0" cy="0"/>
        </a:xfrm>
      </p:grpSpPr>
      <p:sp>
        <p:nvSpPr>
          <p:cNvPr id="2" name="Title 1"/>
          <p:cNvSpPr>
            <a:spLocks noGrp="1"/>
          </p:cNvSpPr>
          <p:nvPr>
            <p:ph type="title"/>
          </p:nvPr>
        </p:nvSpPr>
        <p:spPr>
          <a:xfrm>
            <a:off x="4203700" y="4069804"/>
            <a:ext cx="7385051" cy="1162050"/>
          </a:xfrm>
        </p:spPr>
        <p:txBody>
          <a:bodyPr tIns="0" bIns="0" anchor="b"/>
          <a:lstStyle>
            <a:lvl1pPr algn="l">
              <a:lnSpc>
                <a:spcPts val="4600"/>
              </a:lnSpc>
              <a:defRPr sz="4600" b="1"/>
            </a:lvl1pPr>
          </a:lstStyle>
          <a:p>
            <a:r>
              <a:rPr lang="en-AU"/>
              <a:t>Click to edit Master title style</a:t>
            </a:r>
            <a:endParaRPr/>
          </a:p>
        </p:txBody>
      </p:sp>
      <p:grpSp>
        <p:nvGrpSpPr>
          <p:cNvPr id="3" name="Group 8"/>
          <p:cNvGrpSpPr/>
          <p:nvPr/>
        </p:nvGrpSpPr>
        <p:grpSpPr>
          <a:xfrm rot="21240000">
            <a:off x="872470" y="445180"/>
            <a:ext cx="7221663" cy="3630168"/>
            <a:chOff x="1524000" y="381000"/>
            <a:chExt cx="3657600" cy="4737978"/>
          </a:xfrm>
        </p:grpSpPr>
        <p:sp>
          <p:nvSpPr>
            <p:cNvPr id="10" name="Rectangle 9"/>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800"/>
            </a:p>
          </p:txBody>
        </p:sp>
        <p:sp>
          <p:nvSpPr>
            <p:cNvPr id="11" name="Rectangle 10"/>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800"/>
            </a:p>
          </p:txBody>
        </p:sp>
      </p:grpSp>
      <p:sp>
        <p:nvSpPr>
          <p:cNvPr id="12" name="Picture Placeholder 9"/>
          <p:cNvSpPr>
            <a:spLocks noGrp="1"/>
          </p:cNvSpPr>
          <p:nvPr>
            <p:ph type="pic" sz="quarter" idx="15"/>
          </p:nvPr>
        </p:nvSpPr>
        <p:spPr>
          <a:xfrm rot="21240000">
            <a:off x="1143570" y="632632"/>
            <a:ext cx="6679463" cy="3255264"/>
          </a:xfrm>
          <a:solidFill>
            <a:schemeClr val="bg1">
              <a:lumMod val="85000"/>
            </a:schemeClr>
          </a:solidFill>
        </p:spPr>
        <p:txBody>
          <a:bodyPr/>
          <a:lstStyle>
            <a:lvl1pPr>
              <a:buNone/>
              <a:defRPr/>
            </a:lvl1pPr>
          </a:lstStyle>
          <a:p>
            <a:r>
              <a:rPr lang="en-AU" dirty="0"/>
              <a:t>Click icon to add picture</a:t>
            </a:r>
            <a:endParaRPr/>
          </a:p>
        </p:txBody>
      </p:sp>
      <p:sp>
        <p:nvSpPr>
          <p:cNvPr id="4" name="Text Placeholder 3"/>
          <p:cNvSpPr>
            <a:spLocks noGrp="1"/>
          </p:cNvSpPr>
          <p:nvPr>
            <p:ph type="body" sz="half" idx="2"/>
          </p:nvPr>
        </p:nvSpPr>
        <p:spPr>
          <a:xfrm>
            <a:off x="4210823" y="5230907"/>
            <a:ext cx="7377277" cy="865093"/>
          </a:xfrm>
        </p:spPr>
        <p:txBody>
          <a:bodyPr/>
          <a:lstStyle>
            <a:lvl1pPr marL="0" indent="0">
              <a:spcBef>
                <a:spcPct val="0"/>
              </a:spcBef>
              <a:buNone/>
              <a:defRPr sz="2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a:t>Click to edit Master text styles</a:t>
            </a:r>
          </a:p>
        </p:txBody>
      </p:sp>
      <p:sp>
        <p:nvSpPr>
          <p:cNvPr id="5" name="Date Placeholder 4"/>
          <p:cNvSpPr>
            <a:spLocks noGrp="1"/>
          </p:cNvSpPr>
          <p:nvPr>
            <p:ph type="dt" sz="half" idx="10"/>
          </p:nvPr>
        </p:nvSpPr>
        <p:spPr/>
        <p:txBody>
          <a:bodyPr/>
          <a:lstStyle/>
          <a:p>
            <a:fld id="{03EE6BA1-6F74-BA4C-8B0C-744543FD1C98}" type="datetimeFigureOut">
              <a:rPr lang="en-US" smtClean="0"/>
              <a:pPr/>
              <a:t>6/6/2019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11C3CD1-CA2E-CF48-9A18-FEAA9593FFEB}" type="slidenum">
              <a:rPr lang="en-US" smtClean="0"/>
              <a:pPr/>
              <a:t>‹#›</a:t>
            </a:fld>
            <a:endParaRPr lang="en-US" dirty="0"/>
          </a:p>
        </p:txBody>
      </p:sp>
    </p:spTree>
    <p:extLst>
      <p:ext uri="{BB962C8B-B14F-4D97-AF65-F5344CB8AC3E}">
        <p14:creationId xmlns:p14="http://schemas.microsoft.com/office/powerpoint/2010/main" val="14622134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clipArtAndTx">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914400" y="381000"/>
            <a:ext cx="10363200" cy="1143000"/>
          </a:xfrm>
        </p:spPr>
        <p:txBody>
          <a:bodyPr/>
          <a:lstStyle/>
          <a:p>
            <a:r>
              <a:rPr lang="en-AU"/>
              <a:t>Click to edit Master title style</a:t>
            </a:r>
            <a:endParaRPr lang="en-US"/>
          </a:p>
        </p:txBody>
      </p:sp>
      <p:sp>
        <p:nvSpPr>
          <p:cNvPr id="3" name="ClipArt Placeholder 2"/>
          <p:cNvSpPr>
            <a:spLocks noGrp="1"/>
          </p:cNvSpPr>
          <p:nvPr>
            <p:ph type="clipArt" sz="half" idx="1"/>
          </p:nvPr>
        </p:nvSpPr>
        <p:spPr>
          <a:xfrm>
            <a:off x="914400" y="2057400"/>
            <a:ext cx="5080000" cy="4114800"/>
          </a:xfrm>
        </p:spPr>
        <p:txBody>
          <a:bodyPr rtlCol="0">
            <a:normAutofit/>
          </a:bodyPr>
          <a:lstStyle/>
          <a:p>
            <a:pPr lvl="0"/>
            <a:endParaRPr lang="en-US" noProof="0"/>
          </a:p>
        </p:txBody>
      </p:sp>
      <p:sp>
        <p:nvSpPr>
          <p:cNvPr id="4" name="Text Placeholder 3"/>
          <p:cNvSpPr>
            <a:spLocks noGrp="1"/>
          </p:cNvSpPr>
          <p:nvPr>
            <p:ph type="body" sz="half" idx="2"/>
          </p:nvPr>
        </p:nvSpPr>
        <p:spPr>
          <a:xfrm>
            <a:off x="6197600" y="2057400"/>
            <a:ext cx="5080000" cy="4114800"/>
          </a:xfrm>
        </p:spPr>
        <p:txBody>
          <a:body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5" name="Rectangle 5"/>
          <p:cNvSpPr>
            <a:spLocks noGrp="1" noChangeArrowheads="1"/>
          </p:cNvSpPr>
          <p:nvPr>
            <p:ph type="dt" sz="half" idx="10"/>
          </p:nvPr>
        </p:nvSpPr>
        <p:spPr>
          <a:ln/>
        </p:spPr>
        <p:txBody>
          <a:bodyPr/>
          <a:lstStyle>
            <a:lvl1pPr>
              <a:defRPr/>
            </a:lvl1pPr>
          </a:lstStyle>
          <a:p>
            <a:pPr>
              <a:defRPr/>
            </a:pPr>
            <a:endParaRPr lang="en-US"/>
          </a:p>
        </p:txBody>
      </p:sp>
      <p:sp>
        <p:nvSpPr>
          <p:cNvPr id="6" name="Rectangle 6"/>
          <p:cNvSpPr>
            <a:spLocks noGrp="1" noChangeArrowheads="1"/>
          </p:cNvSpPr>
          <p:nvPr>
            <p:ph type="ftr" sz="quarter" idx="11"/>
          </p:nvPr>
        </p:nvSpPr>
        <p:spPr>
          <a:ln/>
        </p:spPr>
        <p:txBody>
          <a:bodyPr/>
          <a:lstStyle>
            <a:lvl1pPr>
              <a:defRPr/>
            </a:lvl1pPr>
          </a:lstStyle>
          <a:p>
            <a:pPr>
              <a:defRPr/>
            </a:pPr>
            <a:endParaRPr lang="en-US"/>
          </a:p>
        </p:txBody>
      </p:sp>
      <p:sp>
        <p:nvSpPr>
          <p:cNvPr id="7" name="Rectangle 7"/>
          <p:cNvSpPr>
            <a:spLocks noGrp="1" noChangeArrowheads="1"/>
          </p:cNvSpPr>
          <p:nvPr>
            <p:ph type="sldNum" sz="quarter" idx="12"/>
          </p:nvPr>
        </p:nvSpPr>
        <p:spPr>
          <a:ln/>
        </p:spPr>
        <p:txBody>
          <a:bodyPr/>
          <a:lstStyle>
            <a:lvl1pPr>
              <a:defRPr/>
            </a:lvl1pPr>
          </a:lstStyle>
          <a:p>
            <a:pPr>
              <a:defRPr/>
            </a:pPr>
            <a:fld id="{EB3F1282-B89A-4743-85DD-F67AA879AB56}" type="slidenum">
              <a:rPr lang="en-US"/>
              <a:pPr>
                <a:defRPr/>
              </a:pPr>
              <a:t>‹#›</a:t>
            </a:fld>
            <a:endParaRPr lang="en-US"/>
          </a:p>
        </p:txBody>
      </p:sp>
    </p:spTree>
    <p:extLst>
      <p:ext uri="{BB962C8B-B14F-4D97-AF65-F5344CB8AC3E}">
        <p14:creationId xmlns:p14="http://schemas.microsoft.com/office/powerpoint/2010/main" val="41816256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7DE6118-2437-4B30-8E3C-4D2BE6020583}" type="datetimeFigureOut">
              <a:rPr lang="en-US" dirty="0"/>
              <a:t>6/6/2019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65025" y="1301360"/>
            <a:ext cx="9612971" cy="2852737"/>
          </a:xfrm>
        </p:spPr>
        <p:txBody>
          <a:bodyPr anchor="b">
            <a:normAutofit/>
          </a:bodyPr>
          <a:lstStyle>
            <a:lvl1pPr algn="r">
              <a:defRPr sz="7200" cap="all" baseline="0">
                <a:solidFill>
                  <a:schemeClr val="tx2"/>
                </a:solidFill>
              </a:defRPr>
            </a:lvl1pPr>
          </a:lstStyle>
          <a:p>
            <a:r>
              <a:rPr lang="en-US"/>
              <a:t>Click to edit Master title style</a:t>
            </a:r>
            <a:endParaRPr lang="en-US" dirty="0"/>
          </a:p>
        </p:txBody>
      </p:sp>
      <p:sp>
        <p:nvSpPr>
          <p:cNvPr id="3" name="Text Placeholder 2"/>
          <p:cNvSpPr>
            <a:spLocks noGrp="1"/>
          </p:cNvSpPr>
          <p:nvPr>
            <p:ph type="body" idx="1"/>
          </p:nvPr>
        </p:nvSpPr>
        <p:spPr>
          <a:xfrm>
            <a:off x="765025" y="4216328"/>
            <a:ext cx="9612971" cy="1143324"/>
          </a:xfrm>
        </p:spPr>
        <p:txBody>
          <a:bodyPr/>
          <a:lstStyle>
            <a:lvl1pPr marL="0" indent="0" algn="r">
              <a:lnSpc>
                <a:spcPct val="112000"/>
              </a:lnSpc>
              <a:spcBef>
                <a:spcPts val="0"/>
              </a:spcBef>
              <a:spcAft>
                <a:spcPts val="0"/>
              </a:spcAft>
              <a:buNone/>
              <a:defRPr sz="24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738908" y="6453386"/>
            <a:ext cx="1622409" cy="404614"/>
          </a:xfrm>
        </p:spPr>
        <p:txBody>
          <a:bodyPr/>
          <a:lstStyle>
            <a:lvl1pPr>
              <a:defRPr>
                <a:solidFill>
                  <a:schemeClr val="tx2"/>
                </a:solidFill>
              </a:defRPr>
            </a:lvl1pPr>
          </a:lstStyle>
          <a:p>
            <a:fld id="{87DE6118-2437-4B30-8E3C-4D2BE6020583}" type="datetimeFigureOut">
              <a:rPr lang="en-US" dirty="0"/>
              <a:pPr/>
              <a:t>6/6/2019</a:t>
            </a:fld>
            <a:endParaRPr lang="en-US" dirty="0"/>
          </a:p>
        </p:txBody>
      </p:sp>
      <p:sp>
        <p:nvSpPr>
          <p:cNvPr id="5" name="Footer Placeholder 4"/>
          <p:cNvSpPr>
            <a:spLocks noGrp="1"/>
          </p:cNvSpPr>
          <p:nvPr>
            <p:ph type="ftr" sz="quarter" idx="11"/>
          </p:nvPr>
        </p:nvSpPr>
        <p:spPr>
          <a:xfrm>
            <a:off x="2584312" y="6453386"/>
            <a:ext cx="7023377" cy="404614"/>
          </a:xfrm>
        </p:spPr>
        <p:txBody>
          <a:bodyPr/>
          <a:lstStyle>
            <a:lvl1pPr algn="ctr">
              <a:defRPr>
                <a:solidFill>
                  <a:schemeClr val="tx2"/>
                </a:solidFill>
              </a:defRPr>
            </a:lvl1pPr>
          </a:lstStyle>
          <a:p>
            <a:endParaRPr lang="en-US" dirty="0"/>
          </a:p>
        </p:txBody>
      </p:sp>
      <p:sp>
        <p:nvSpPr>
          <p:cNvPr id="6" name="Slide Number Placeholder 5"/>
          <p:cNvSpPr>
            <a:spLocks noGrp="1"/>
          </p:cNvSpPr>
          <p:nvPr>
            <p:ph type="sldNum" sz="quarter" idx="12"/>
          </p:nvPr>
        </p:nvSpPr>
        <p:spPr>
          <a:xfrm>
            <a:off x="9830683" y="6453386"/>
            <a:ext cx="1596292" cy="404614"/>
          </a:xfrm>
        </p:spPr>
        <p:txBody>
          <a:bodyPr/>
          <a:lstStyle>
            <a:lvl1pPr>
              <a:defRPr>
                <a:solidFill>
                  <a:schemeClr val="tx2"/>
                </a:solidFill>
              </a:defRPr>
            </a:lvl1pPr>
          </a:lstStyle>
          <a:p>
            <a:fld id="{69E57DC2-970A-4B3E-BB1C-7A09969E49DF}" type="slidenum">
              <a:rPr lang="en-US" dirty="0"/>
              <a:pPr/>
              <a:t>‹#›</a:t>
            </a:fld>
            <a:endParaRPr lang="en-US" dirty="0"/>
          </a:p>
        </p:txBody>
      </p:sp>
      <p:sp>
        <p:nvSpPr>
          <p:cNvPr id="7" name="Freeform 6" title="Crop Mark"/>
          <p:cNvSpPr/>
          <p:nvPr/>
        </p:nvSpPr>
        <p:spPr bwMode="auto">
          <a:xfrm>
            <a:off x="8151962" y="1685652"/>
            <a:ext cx="3275013" cy="4408488"/>
          </a:xfrm>
          <a:custGeom>
            <a:avLst/>
            <a:gdLst/>
            <a:ahLst/>
            <a:cxnLst/>
            <a:rect l="0" t="0" r="r" b="b"/>
            <a:pathLst>
              <a:path w="4125" h="5554">
                <a:moveTo>
                  <a:pt x="3614" y="0"/>
                </a:moveTo>
                <a:lnTo>
                  <a:pt x="4125" y="0"/>
                </a:lnTo>
                <a:lnTo>
                  <a:pt x="4125" y="5554"/>
                </a:lnTo>
                <a:lnTo>
                  <a:pt x="0" y="5554"/>
                </a:lnTo>
                <a:lnTo>
                  <a:pt x="0" y="5074"/>
                </a:lnTo>
                <a:lnTo>
                  <a:pt x="3614" y="5074"/>
                </a:lnTo>
                <a:lnTo>
                  <a:pt x="3614" y="0"/>
                </a:lnTo>
                <a:close/>
              </a:path>
            </a:pathLst>
          </a:custGeom>
          <a:solidFill>
            <a:schemeClr val="tx2"/>
          </a:solidFill>
          <a:ln w="0">
            <a:noFill/>
            <a:prstDash val="solid"/>
            <a:round/>
            <a:headEnd/>
            <a:tailEnd/>
          </a:ln>
        </p:spPr>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3" name="Content Placeholder 2"/>
          <p:cNvSpPr>
            <a:spLocks noGrp="1"/>
          </p:cNvSpPr>
          <p:nvPr>
            <p:ph sz="half" idx="1"/>
          </p:nvPr>
        </p:nvSpPr>
        <p:spPr>
          <a:xfrm>
            <a:off x="1371600" y="2285999"/>
            <a:ext cx="4447786" cy="3581401"/>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525403" y="2285999"/>
            <a:ext cx="4447786" cy="3581401"/>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7DE6118-2437-4B30-8E3C-4D2BE6020583}" type="datetimeFigureOut">
              <a:rPr lang="en-US" dirty="0"/>
              <a:t>6/6/2019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371600" y="685800"/>
            <a:ext cx="9601200" cy="1485900"/>
          </a:xfrm>
        </p:spPr>
        <p:txBody>
          <a:bodyPr/>
          <a:lstStyle>
            <a:lvl1pPr>
              <a:defRPr>
                <a:solidFill>
                  <a:schemeClr val="tx2"/>
                </a:solidFill>
              </a:defRPr>
            </a:lvl1pPr>
          </a:lstStyle>
          <a:p>
            <a:r>
              <a:rPr lang="en-US"/>
              <a:t>Click to edit Master title style</a:t>
            </a:r>
            <a:endParaRPr lang="en-US" dirty="0"/>
          </a:p>
        </p:txBody>
      </p:sp>
      <p:sp>
        <p:nvSpPr>
          <p:cNvPr id="3" name="Text Placeholder 2"/>
          <p:cNvSpPr>
            <a:spLocks noGrp="1"/>
          </p:cNvSpPr>
          <p:nvPr>
            <p:ph type="body" idx="1"/>
          </p:nvPr>
        </p:nvSpPr>
        <p:spPr>
          <a:xfrm>
            <a:off x="1371600"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371600"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525014"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525014"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7DE6118-2437-4B30-8E3C-4D2BE6020583}" type="datetimeFigureOut">
              <a:rPr lang="en-US" dirty="0"/>
              <a:t>6/6/2019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7DE6118-2437-4B30-8E3C-4D2BE6020583}" type="datetimeFigureOut">
              <a:rPr lang="en-US" dirty="0"/>
              <a:t>6/6/2019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7DE6118-2437-4B30-8E3C-4D2BE6020583}" type="datetimeFigureOut">
              <a:rPr lang="en-US" dirty="0"/>
              <a:t>6/6/2019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Autofit/>
          </a:bodyPr>
          <a:lstStyle>
            <a:lvl1pPr>
              <a:lnSpc>
                <a:spcPct val="84000"/>
              </a:lnSpc>
              <a:defRPr sz="4800" baseline="0">
                <a:solidFill>
                  <a:schemeClr val="tx2"/>
                </a:solidFill>
              </a:defRPr>
            </a:lvl1pPr>
          </a:lstStyle>
          <a:p>
            <a:r>
              <a:rPr lang="en-US"/>
              <a:t>Click to edit Master title style</a:t>
            </a:r>
            <a:endParaRPr lang="en-US" dirty="0"/>
          </a:p>
        </p:txBody>
      </p:sp>
      <p:sp>
        <p:nvSpPr>
          <p:cNvPr id="3" name="Content Placeholder 2"/>
          <p:cNvSpPr>
            <a:spLocks noGrp="1"/>
          </p:cNvSpPr>
          <p:nvPr>
            <p:ph idx="1"/>
          </p:nvPr>
        </p:nvSpPr>
        <p:spPr>
          <a:xfrm>
            <a:off x="6256020" y="685801"/>
            <a:ext cx="5212080" cy="5175250"/>
          </a:xfrm>
        </p:spPr>
        <p:txBody>
          <a:bodyPr/>
          <a:lstStyle>
            <a:lvl1pPr>
              <a:defRPr sz="2000"/>
            </a:lvl1pPr>
            <a:lvl2pPr>
              <a:defRPr sz="2000"/>
            </a:lvl2pPr>
            <a:lvl3pPr>
              <a:defRPr sz="1800"/>
            </a:lvl3pPr>
            <a:lvl4pPr>
              <a:defRPr sz="18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723900" y="2856344"/>
            <a:ext cx="3855720" cy="3011056"/>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87DE6118-2437-4B30-8E3C-4D2BE6020583}" type="datetimeFigureOut">
              <a:rPr lang="en-US" dirty="0"/>
              <a:pPr/>
              <a:t>6/6/2019</a:t>
            </a:fld>
            <a:endParaRPr lang="en-US" dirty="0"/>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en-US" dirty="0"/>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69E57DC2-970A-4B3E-BB1C-7A09969E49DF}" type="slidenum">
              <a:rPr lang="en-US" dirty="0"/>
              <a:pPr/>
              <a:t>‹#›</a:t>
            </a:fld>
            <a:endParaRPr lang="en-US" dirty="0"/>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rmAutofit/>
          </a:bodyPr>
          <a:lstStyle>
            <a:lvl1pPr>
              <a:lnSpc>
                <a:spcPct val="84000"/>
              </a:lnSpc>
              <a:defRPr sz="4800" baseline="0"/>
            </a:lvl1pPr>
          </a:lstStyle>
          <a:p>
            <a:r>
              <a:rPr lang="en-US"/>
              <a:t>Click to edit Master title style</a:t>
            </a:r>
            <a:endParaRPr lang="en-US" dirty="0"/>
          </a:p>
        </p:txBody>
      </p:sp>
      <p:sp>
        <p:nvSpPr>
          <p:cNvPr id="3" name="Picture Placeholder 2"/>
          <p:cNvSpPr>
            <a:spLocks noGrp="1" noChangeAspect="1"/>
          </p:cNvSpPr>
          <p:nvPr>
            <p:ph type="pic" idx="1"/>
          </p:nvPr>
        </p:nvSpPr>
        <p:spPr>
          <a:xfrm>
            <a:off x="5532120" y="0"/>
            <a:ext cx="6659880" cy="6857999"/>
          </a:xfrm>
        </p:spPr>
        <p:txBody>
          <a:bodyPr anchor="t">
            <a:norm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723900" y="2855968"/>
            <a:ext cx="3855720" cy="3011432"/>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87DE6118-2437-4B30-8E3C-4D2BE6020583}" type="datetimeFigureOut">
              <a:rPr lang="en-US" dirty="0"/>
              <a:pPr/>
              <a:t>6/6/2019</a:t>
            </a:fld>
            <a:endParaRPr lang="en-US" dirty="0"/>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en-US" dirty="0"/>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69E57DC2-970A-4B3E-BB1C-7A09969E49DF}" type="slidenum">
              <a:rPr lang="en-US" dirty="0"/>
              <a:pPr/>
              <a:t>‹#›</a:t>
            </a:fld>
            <a:endParaRPr lang="en-US" dirty="0"/>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371600" y="685800"/>
            <a:ext cx="9601200" cy="14859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371600" y="2286000"/>
            <a:ext cx="9601200" cy="35814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390650" y="6453386"/>
            <a:ext cx="1204572" cy="404614"/>
          </a:xfrm>
          <a:prstGeom prst="rect">
            <a:avLst/>
          </a:prstGeom>
        </p:spPr>
        <p:txBody>
          <a:bodyPr vert="horz" lIns="91440" tIns="45720" rIns="91440" bIns="45720" rtlCol="0" anchor="ctr"/>
          <a:lstStyle>
            <a:lvl1pPr algn="l">
              <a:defRPr sz="1200" baseline="0">
                <a:solidFill>
                  <a:schemeClr val="tx2"/>
                </a:solidFill>
              </a:defRPr>
            </a:lvl1pPr>
          </a:lstStyle>
          <a:p>
            <a:fld id="{87DE6118-2437-4B30-8E3C-4D2BE6020583}" type="datetimeFigureOut">
              <a:rPr lang="en-US" dirty="0"/>
              <a:pPr/>
              <a:t>6/6/2019</a:t>
            </a:fld>
            <a:endParaRPr lang="en-US" dirty="0"/>
          </a:p>
        </p:txBody>
      </p:sp>
      <p:sp>
        <p:nvSpPr>
          <p:cNvPr id="5" name="Footer Placeholder 4"/>
          <p:cNvSpPr>
            <a:spLocks noGrp="1"/>
          </p:cNvSpPr>
          <p:nvPr>
            <p:ph type="ftr" sz="quarter" idx="3"/>
          </p:nvPr>
        </p:nvSpPr>
        <p:spPr>
          <a:xfrm>
            <a:off x="2893564" y="6453386"/>
            <a:ext cx="6280830" cy="404614"/>
          </a:xfrm>
          <a:prstGeom prst="rect">
            <a:avLst/>
          </a:prstGeom>
        </p:spPr>
        <p:txBody>
          <a:bodyPr vert="horz" lIns="91440" tIns="45720" rIns="91440" bIns="45720" rtlCol="0" anchor="ctr"/>
          <a:lstStyle>
            <a:lvl1pPr algn="l">
              <a:defRPr sz="1200" baseline="0">
                <a:solidFill>
                  <a:schemeClr val="tx2"/>
                </a:solidFill>
              </a:defRPr>
            </a:lvl1pPr>
          </a:lstStyle>
          <a:p>
            <a:endParaRPr lang="en-US" dirty="0"/>
          </a:p>
        </p:txBody>
      </p:sp>
      <p:sp>
        <p:nvSpPr>
          <p:cNvPr id="6" name="Slide Number Placeholder 5"/>
          <p:cNvSpPr>
            <a:spLocks noGrp="1"/>
          </p:cNvSpPr>
          <p:nvPr>
            <p:ph type="sldNum" sz="quarter" idx="4"/>
          </p:nvPr>
        </p:nvSpPr>
        <p:spPr>
          <a:xfrm>
            <a:off x="9472736" y="6453386"/>
            <a:ext cx="1596292" cy="404614"/>
          </a:xfrm>
          <a:prstGeom prst="rect">
            <a:avLst/>
          </a:prstGeom>
        </p:spPr>
        <p:txBody>
          <a:bodyPr vert="horz" lIns="91440" tIns="45720" rIns="91440" bIns="45720" rtlCol="0" anchor="ctr"/>
          <a:lstStyle>
            <a:lvl1pPr algn="r">
              <a:defRPr sz="1200" baseline="0">
                <a:solidFill>
                  <a:schemeClr val="tx2"/>
                </a:solidFill>
              </a:defRPr>
            </a:lvl1pPr>
          </a:lstStyle>
          <a:p>
            <a:fld id="{69E57DC2-970A-4B3E-BB1C-7A09969E49DF}" type="slidenum">
              <a:rPr lang="en-US" dirty="0"/>
              <a:pPr/>
              <a:t>‹#›</a:t>
            </a:fld>
            <a:endParaRPr lang="en-US" dirty="0"/>
          </a:p>
        </p:txBody>
      </p:sp>
      <p:sp>
        <p:nvSpPr>
          <p:cNvPr id="9" name="Rectangle 8" title="Side bar"/>
          <p:cNvSpPr/>
          <p:nvPr/>
        </p:nvSpPr>
        <p:spPr>
          <a:xfrm>
            <a:off x="478095"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89000"/>
        </a:lnSpc>
        <a:spcBef>
          <a:spcPct val="0"/>
        </a:spcBef>
        <a:buNone/>
        <a:defRPr sz="4400" kern="1200" baseline="0">
          <a:solidFill>
            <a:schemeClr val="tx2"/>
          </a:solidFill>
          <a:latin typeface="+mj-lt"/>
          <a:ea typeface="+mj-ea"/>
          <a:cs typeface="+mj-cs"/>
        </a:defRPr>
      </a:lvl1pPr>
    </p:titleStyle>
    <p:body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3" orient="horz" pos="1368">
          <p15:clr>
            <a:srgbClr val="F26B43"/>
          </p15:clr>
        </p15:guide>
        <p15:guide id="4" orient="horz" pos="1440">
          <p15:clr>
            <a:srgbClr val="F26B43"/>
          </p15:clr>
        </p15:guide>
        <p15:guide id="6" orient="horz" pos="3696">
          <p15:clr>
            <a:srgbClr val="F26B43"/>
          </p15:clr>
        </p15:guide>
        <p15:guide id="7" orient="horz" pos="432">
          <p15:clr>
            <a:srgbClr val="F26B43"/>
          </p15:clr>
        </p15:guide>
        <p15:guide id="8" orient="horz" pos="1512">
          <p15:clr>
            <a:srgbClr val="F26B43"/>
          </p15:clr>
        </p15:guide>
        <p15:guide id="9" pos="6912">
          <p15:clr>
            <a:srgbClr val="F26B43"/>
          </p15:clr>
        </p15:guide>
        <p15:guide id="10" pos="936">
          <p15:clr>
            <a:srgbClr val="F26B43"/>
          </p15:clr>
        </p15:guide>
        <p15:guide id="11" pos="86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4.jpeg"/><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2.xml"/><Relationship Id="rId5" Type="http://schemas.openxmlformats.org/officeDocument/2006/relationships/image" Target="../media/image13.jpg"/><Relationship Id="rId4" Type="http://schemas.openxmlformats.org/officeDocument/2006/relationships/image" Target="../media/image12.jpg"/></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8.emf"/><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6.emf"/></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8.emf"/><Relationship Id="rId5" Type="http://schemas.openxmlformats.org/officeDocument/2006/relationships/package" Target="../embeddings/Microsoft_Word_Document1.docx"/><Relationship Id="rId4" Type="http://schemas.openxmlformats.org/officeDocument/2006/relationships/oleObject" Target="../embeddings/oleObject1.bin"/></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ED41DEF-9396-6D40-AD5B-46BD75A48668}"/>
              </a:ext>
            </a:extLst>
          </p:cNvPr>
          <p:cNvSpPr>
            <a:spLocks noGrp="1"/>
          </p:cNvSpPr>
          <p:nvPr>
            <p:ph type="ctrTitle"/>
          </p:nvPr>
        </p:nvSpPr>
        <p:spPr>
          <a:xfrm>
            <a:off x="1603948" y="1154243"/>
            <a:ext cx="9009088" cy="3087973"/>
          </a:xfrm>
        </p:spPr>
        <p:txBody>
          <a:bodyPr/>
          <a:lstStyle/>
          <a:p>
            <a:r>
              <a:rPr lang="en-US" sz="3600" b="1" dirty="0"/>
              <a:t>When women show the way</a:t>
            </a:r>
            <a:br>
              <a:rPr lang="en-US" sz="3600" b="1" dirty="0"/>
            </a:br>
            <a:r>
              <a:rPr lang="en-US" sz="3600" b="1" dirty="0"/>
              <a:t/>
            </a:r>
            <a:br>
              <a:rPr lang="en-US" sz="3600" b="1" dirty="0"/>
            </a:br>
            <a:r>
              <a:rPr lang="en-AU" sz="3600" b="1" dirty="0"/>
              <a:t>domestic, family and sexual </a:t>
            </a:r>
            <a:r>
              <a:rPr lang="en-AU" sz="3600" b="1" dirty="0" err="1"/>
              <a:t>violencE</a:t>
            </a:r>
            <a:r>
              <a:rPr lang="en-AU" sz="3600" b="1" dirty="0"/>
              <a:t> pathways to change</a:t>
            </a:r>
            <a:br>
              <a:rPr lang="en-AU" sz="3600" b="1" dirty="0"/>
            </a:br>
            <a:r>
              <a:rPr lang="en-AU" sz="2000" b="1" dirty="0"/>
              <a:t/>
            </a:r>
            <a:br>
              <a:rPr lang="en-AU" sz="2000" b="1" dirty="0"/>
            </a:br>
            <a:r>
              <a:rPr lang="en-AU" sz="2000" b="1" dirty="0"/>
              <a:t>Emeritus Professor Judy Atkinson PhD AM</a:t>
            </a:r>
            <a:endParaRPr lang="en-US" sz="2000" b="1" dirty="0"/>
          </a:p>
        </p:txBody>
      </p:sp>
      <p:sp>
        <p:nvSpPr>
          <p:cNvPr id="3" name="Subtitle 2">
            <a:extLst>
              <a:ext uri="{FF2B5EF4-FFF2-40B4-BE49-F238E27FC236}">
                <a16:creationId xmlns:a16="http://schemas.microsoft.com/office/drawing/2014/main" xmlns="" id="{25A72132-6A48-9642-9E70-C962A4A4DE87}"/>
              </a:ext>
            </a:extLst>
          </p:cNvPr>
          <p:cNvSpPr>
            <a:spLocks noGrp="1"/>
          </p:cNvSpPr>
          <p:nvPr>
            <p:ph type="subTitle" idx="1"/>
          </p:nvPr>
        </p:nvSpPr>
        <p:spPr>
          <a:xfrm>
            <a:off x="2679906" y="4392118"/>
            <a:ext cx="6831673" cy="1304144"/>
          </a:xfrm>
        </p:spPr>
        <p:txBody>
          <a:bodyPr>
            <a:normAutofit fontScale="92500" lnSpcReduction="20000"/>
          </a:bodyPr>
          <a:lstStyle/>
          <a:p>
            <a:r>
              <a:rPr lang="en-US" dirty="0"/>
              <a:t>Darwin 9th 10</a:t>
            </a:r>
            <a:r>
              <a:rPr lang="en-US" baseline="30000" dirty="0"/>
              <a:t>th</a:t>
            </a:r>
            <a:r>
              <a:rPr lang="en-US" dirty="0"/>
              <a:t> June</a:t>
            </a:r>
          </a:p>
          <a:p>
            <a:endParaRPr lang="en-US" dirty="0"/>
          </a:p>
          <a:p>
            <a:r>
              <a:rPr lang="en-US" b="1" dirty="0">
                <a:solidFill>
                  <a:srgbClr val="C00000"/>
                </a:solidFill>
              </a:rPr>
              <a:t>“If you want to interrupt Adverse Childhood Experiences, </a:t>
            </a:r>
          </a:p>
          <a:p>
            <a:r>
              <a:rPr lang="en-US" b="1" dirty="0">
                <a:solidFill>
                  <a:srgbClr val="C00000"/>
                </a:solidFill>
              </a:rPr>
              <a:t>you have to help adults heal.”</a:t>
            </a:r>
          </a:p>
          <a:p>
            <a:endParaRPr lang="en-US" dirty="0"/>
          </a:p>
        </p:txBody>
      </p:sp>
      <p:pic>
        <p:nvPicPr>
          <p:cNvPr id="4" name="Picture 3">
            <a:extLst>
              <a:ext uri="{FF2B5EF4-FFF2-40B4-BE49-F238E27FC236}">
                <a16:creationId xmlns:a16="http://schemas.microsoft.com/office/drawing/2014/main" xmlns="" id="{E39E2801-FF4D-7C4F-A8A0-E65C10FE5A0A}"/>
              </a:ext>
            </a:extLst>
          </p:cNvPr>
          <p:cNvPicPr>
            <a:picLocks noChangeAspect="1" noChangeArrowheads="1"/>
          </p:cNvPicPr>
          <p:nvPr/>
        </p:nvPicPr>
        <p:blipFill>
          <a:blip r:embed="rId2"/>
          <a:srcRect/>
          <a:stretch>
            <a:fillRect/>
          </a:stretch>
        </p:blipFill>
        <p:spPr bwMode="auto">
          <a:xfrm rot="10800000">
            <a:off x="0" y="5703757"/>
            <a:ext cx="12192000" cy="1154243"/>
          </a:xfrm>
          <a:prstGeom prst="rect">
            <a:avLst/>
          </a:prstGeom>
          <a:noFill/>
          <a:ln w="9525">
            <a:noFill/>
            <a:miter lim="800000"/>
            <a:headEnd/>
            <a:tailEnd/>
          </a:ln>
          <a:effectLst/>
        </p:spPr>
      </p:pic>
      <p:sp>
        <p:nvSpPr>
          <p:cNvPr id="5" name="TextBox 4">
            <a:extLst>
              <a:ext uri="{FF2B5EF4-FFF2-40B4-BE49-F238E27FC236}">
                <a16:creationId xmlns:a16="http://schemas.microsoft.com/office/drawing/2014/main" xmlns="" id="{0C204CAE-3E3E-D34E-8895-D15B36D0D613}"/>
              </a:ext>
            </a:extLst>
          </p:cNvPr>
          <p:cNvSpPr txBox="1"/>
          <p:nvPr/>
        </p:nvSpPr>
        <p:spPr>
          <a:xfrm>
            <a:off x="2075542" y="188686"/>
            <a:ext cx="8537493" cy="707886"/>
          </a:xfrm>
          <a:prstGeom prst="rect">
            <a:avLst/>
          </a:prstGeom>
          <a:noFill/>
        </p:spPr>
        <p:txBody>
          <a:bodyPr wrap="square" rtlCol="0">
            <a:spAutoFit/>
          </a:bodyPr>
          <a:lstStyle/>
          <a:p>
            <a:pPr algn="ctr"/>
            <a:r>
              <a:rPr lang="en-AU" sz="2000" b="1" dirty="0"/>
              <a:t>Inaugural Territory Families domestic, family and sexual violence Conference</a:t>
            </a:r>
          </a:p>
          <a:p>
            <a:pPr algn="ctr"/>
            <a:r>
              <a:rPr lang="en-AU" sz="2000" b="1" i="1" dirty="0"/>
              <a:t>Sharing and Strengthening our Practice</a:t>
            </a:r>
            <a:r>
              <a:rPr lang="en-AU" sz="2000" b="1" dirty="0"/>
              <a:t> </a:t>
            </a:r>
            <a:endParaRPr lang="en-US" sz="2000" b="1" dirty="0"/>
          </a:p>
        </p:txBody>
      </p:sp>
    </p:spTree>
    <p:extLst>
      <p:ext uri="{BB962C8B-B14F-4D97-AF65-F5344CB8AC3E}">
        <p14:creationId xmlns:p14="http://schemas.microsoft.com/office/powerpoint/2010/main" val="429990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64B2D9F-5946-3446-8B02-75F45AA139A4}"/>
              </a:ext>
            </a:extLst>
          </p:cNvPr>
          <p:cNvSpPr>
            <a:spLocks noGrp="1"/>
          </p:cNvSpPr>
          <p:nvPr>
            <p:ph type="title"/>
          </p:nvPr>
        </p:nvSpPr>
        <p:spPr>
          <a:xfrm>
            <a:off x="2123768" y="191730"/>
            <a:ext cx="9153831" cy="1150374"/>
          </a:xfrm>
        </p:spPr>
        <p:txBody>
          <a:bodyPr>
            <a:normAutofit fontScale="90000"/>
          </a:bodyPr>
          <a:lstStyle/>
          <a:p>
            <a:pPr algn="ctr"/>
            <a:r>
              <a:rPr lang="en-US" dirty="0"/>
              <a:t>Loss Grief Trauma</a:t>
            </a:r>
            <a:br>
              <a:rPr lang="en-US" dirty="0"/>
            </a:br>
            <a:r>
              <a:rPr lang="en-US" dirty="0"/>
              <a:t>Loss History Maps</a:t>
            </a:r>
          </a:p>
        </p:txBody>
      </p:sp>
      <p:sp>
        <p:nvSpPr>
          <p:cNvPr id="4" name="Text Placeholder 3">
            <a:extLst>
              <a:ext uri="{FF2B5EF4-FFF2-40B4-BE49-F238E27FC236}">
                <a16:creationId xmlns:a16="http://schemas.microsoft.com/office/drawing/2014/main" xmlns="" id="{BCA808DB-048E-7144-994E-A62AA05B7FD9}"/>
              </a:ext>
            </a:extLst>
          </p:cNvPr>
          <p:cNvSpPr>
            <a:spLocks noGrp="1"/>
          </p:cNvSpPr>
          <p:nvPr>
            <p:ph type="body" sz="half" idx="2"/>
          </p:nvPr>
        </p:nvSpPr>
        <p:spPr>
          <a:xfrm>
            <a:off x="6197600" y="1858297"/>
            <a:ext cx="5394632" cy="4763729"/>
          </a:xfrm>
        </p:spPr>
        <p:txBody>
          <a:bodyPr/>
          <a:lstStyle/>
          <a:p>
            <a:pPr>
              <a:lnSpc>
                <a:spcPct val="90000"/>
              </a:lnSpc>
            </a:pPr>
            <a:r>
              <a:rPr lang="en-AU" altLang="en-US" b="1" dirty="0">
                <a:ea typeface="ＭＳ Ｐゴシック" panose="020B0600070205080204" pitchFamily="34" charset="-128"/>
              </a:rPr>
              <a:t>Copyright: Chris Edwards Haines 2003/4</a:t>
            </a:r>
          </a:p>
          <a:p>
            <a:pPr>
              <a:lnSpc>
                <a:spcPct val="90000"/>
              </a:lnSpc>
            </a:pPr>
            <a:r>
              <a:rPr lang="en-AU" altLang="en-US" b="1" dirty="0">
                <a:ea typeface="ＭＳ Ｐゴシック" panose="020B0600070205080204" pitchFamily="34" charset="-128"/>
              </a:rPr>
              <a:t>‘Loss and Grief’ depicts the complexity and difficult areas of life, death and spirituality. </a:t>
            </a:r>
          </a:p>
          <a:p>
            <a:pPr>
              <a:lnSpc>
                <a:spcPct val="90000"/>
              </a:lnSpc>
              <a:buNone/>
            </a:pPr>
            <a:r>
              <a:rPr lang="en-AU" altLang="en-US" b="1" dirty="0">
                <a:ea typeface="ＭＳ Ｐゴシック" panose="020B0600070205080204" pitchFamily="34" charset="-128"/>
              </a:rPr>
              <a:t> </a:t>
            </a:r>
          </a:p>
          <a:p>
            <a:pPr>
              <a:lnSpc>
                <a:spcPct val="90000"/>
              </a:lnSpc>
            </a:pPr>
            <a:r>
              <a:rPr lang="en-AU" altLang="en-US" b="1" dirty="0">
                <a:ea typeface="ＭＳ Ｐゴシック" panose="020B0600070205080204" pitchFamily="34" charset="-128"/>
              </a:rPr>
              <a:t>The teardrop symbolises the sadness, life experiences, ones losses and grief leaves ‘voids’ within a ‘damaged spirit’.  </a:t>
            </a:r>
          </a:p>
          <a:p>
            <a:pPr>
              <a:lnSpc>
                <a:spcPct val="90000"/>
              </a:lnSpc>
              <a:buNone/>
            </a:pPr>
            <a:r>
              <a:rPr lang="en-AU" altLang="en-US" b="1" dirty="0">
                <a:ea typeface="ＭＳ Ｐゴシック" panose="020B0600070205080204" pitchFamily="34" charset="-128"/>
              </a:rPr>
              <a:t> </a:t>
            </a:r>
          </a:p>
          <a:p>
            <a:pPr>
              <a:lnSpc>
                <a:spcPct val="90000"/>
              </a:lnSpc>
            </a:pPr>
            <a:r>
              <a:rPr lang="en-AU" altLang="en-US" b="1" dirty="0">
                <a:ea typeface="ＭＳ Ｐゴシック" panose="020B0600070205080204" pitchFamily="34" charset="-128"/>
              </a:rPr>
              <a:t>The cocoon reflects the continuation of life as it emerges into a butterfly, while hands are used to reflect the many different colours of Indigenous people and the sustenance we need and give. </a:t>
            </a:r>
          </a:p>
        </p:txBody>
      </p:sp>
      <p:pic>
        <p:nvPicPr>
          <p:cNvPr id="5" name="Picture 4">
            <a:extLst>
              <a:ext uri="{FF2B5EF4-FFF2-40B4-BE49-F238E27FC236}">
                <a16:creationId xmlns:a16="http://schemas.microsoft.com/office/drawing/2014/main" xmlns="" id="{882FEE78-4704-C541-947F-7416AB2844B4}"/>
              </a:ext>
            </a:extLst>
          </p:cNvPr>
          <p:cNvPicPr>
            <a:picLocks noChangeAspect="1" noChangeArrowheads="1"/>
          </p:cNvPicPr>
          <p:nvPr/>
        </p:nvPicPr>
        <p:blipFill>
          <a:blip r:embed="rId2"/>
          <a:srcRect/>
          <a:stretch>
            <a:fillRect/>
          </a:stretch>
        </p:blipFill>
        <p:spPr bwMode="auto">
          <a:xfrm>
            <a:off x="753036" y="0"/>
            <a:ext cx="1066800" cy="6858000"/>
          </a:xfrm>
          <a:prstGeom prst="rect">
            <a:avLst/>
          </a:prstGeom>
          <a:noFill/>
          <a:ln w="9525">
            <a:noFill/>
            <a:miter lim="800000"/>
            <a:headEnd/>
            <a:tailEnd/>
          </a:ln>
        </p:spPr>
      </p:pic>
      <p:pic>
        <p:nvPicPr>
          <p:cNvPr id="6" name="Picture 3" descr="MInDigS 6-Loss Grief #49DA8">
            <a:extLst>
              <a:ext uri="{FF2B5EF4-FFF2-40B4-BE49-F238E27FC236}">
                <a16:creationId xmlns:a16="http://schemas.microsoft.com/office/drawing/2014/main" xmlns="" id="{86F74E97-08D1-264C-9574-761751FC95B3}"/>
              </a:ext>
            </a:extLst>
          </p:cNvPr>
          <p:cNvPicPr>
            <a:picLocks noGrp="1" noChangeAspect="1" noChangeArrowheads="1"/>
          </p:cNvPicPr>
          <p:nvPr>
            <p:ph type="clipArt" sz="half" idx="1"/>
          </p:nvPr>
        </p:nvPicPr>
        <p:blipFill>
          <a:blip r:embed="rId3"/>
          <a:srcRect/>
          <a:stretch>
            <a:fillRect/>
          </a:stretch>
        </p:blipFill>
        <p:spPr bwMode="auto">
          <a:xfrm>
            <a:off x="2123768" y="1611087"/>
            <a:ext cx="3710975" cy="4833958"/>
          </a:xfrm>
          <a:prstGeom prst="rect">
            <a:avLst/>
          </a:prstGeom>
          <a:ln w="2286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14860175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xmlns="" id="{D1441D5E-3F83-1F42-8519-874EE6B1E444}"/>
              </a:ext>
            </a:extLst>
          </p:cNvPr>
          <p:cNvGraphicFramePr>
            <a:graphicFrameLocks noGrp="1"/>
          </p:cNvGraphicFramePr>
          <p:nvPr>
            <p:ph idx="4294967295"/>
            <p:extLst>
              <p:ext uri="{D42A27DB-BD31-4B8C-83A1-F6EECF244321}">
                <p14:modId xmlns:p14="http://schemas.microsoft.com/office/powerpoint/2010/main" val="523427737"/>
              </p:ext>
            </p:extLst>
          </p:nvPr>
        </p:nvGraphicFramePr>
        <p:xfrm>
          <a:off x="1146629" y="304800"/>
          <a:ext cx="10653485" cy="6308726"/>
        </p:xfrm>
        <a:graphic>
          <a:graphicData uri="http://schemas.openxmlformats.org/drawingml/2006/table">
            <a:tbl>
              <a:tblPr/>
              <a:tblGrid>
                <a:gridCol w="5323043">
                  <a:extLst>
                    <a:ext uri="{9D8B030D-6E8A-4147-A177-3AD203B41FA5}">
                      <a16:colId xmlns:a16="http://schemas.microsoft.com/office/drawing/2014/main" xmlns="" val="1637561712"/>
                    </a:ext>
                  </a:extLst>
                </a:gridCol>
                <a:gridCol w="5330442">
                  <a:extLst>
                    <a:ext uri="{9D8B030D-6E8A-4147-A177-3AD203B41FA5}">
                      <a16:colId xmlns:a16="http://schemas.microsoft.com/office/drawing/2014/main" xmlns="" val="544849269"/>
                    </a:ext>
                  </a:extLst>
                </a:gridCol>
              </a:tblGrid>
              <a:tr h="544601">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ＭＳ Ｐゴシック" panose="020B0600070205080204" pitchFamily="34" charset="-128"/>
                        </a:defRPr>
                      </a:lvl1pPr>
                      <a:lvl2pPr marL="37931725" indent="-37474525" eaLnBrk="0" hangingPunct="0">
                        <a:spcBef>
                          <a:spcPct val="20000"/>
                        </a:spcBef>
                        <a:buFont typeface="Arial" panose="020B0604020202020204" pitchFamily="34" charset="0"/>
                        <a:defRPr sz="2400">
                          <a:solidFill>
                            <a:schemeClr val="tx1"/>
                          </a:solidFill>
                          <a:latin typeface="Calibri" panose="020F0502020204030204" pitchFamily="34" charset="0"/>
                          <a:ea typeface="ＭＳ Ｐゴシック" panose="020B0600070205080204" pitchFamily="34" charset="-128"/>
                        </a:defRPr>
                      </a:lvl2pPr>
                      <a:lvl3pPr eaLnBrk="0" hangingPunct="0">
                        <a:spcBef>
                          <a:spcPct val="20000"/>
                        </a:spcBef>
                        <a:defRPr sz="2000">
                          <a:solidFill>
                            <a:schemeClr val="tx1"/>
                          </a:solidFill>
                          <a:latin typeface="Calibri" panose="020F0502020204030204" pitchFamily="34" charset="0"/>
                          <a:ea typeface="ＭＳ Ｐゴシック" panose="020B0600070205080204" pitchFamily="34" charset="-128"/>
                        </a:defRPr>
                      </a:lvl3pPr>
                      <a:lvl4pPr eaLnBrk="0" hangingPunct="0">
                        <a:spcBef>
                          <a:spcPct val="20000"/>
                        </a:spcBef>
                        <a:defRPr>
                          <a:solidFill>
                            <a:schemeClr val="tx1"/>
                          </a:solidFill>
                          <a:latin typeface="Calibri" panose="020F0502020204030204" pitchFamily="34" charset="0"/>
                          <a:ea typeface="ＭＳ Ｐゴシック" panose="020B0600070205080204" pitchFamily="34" charset="-128"/>
                        </a:defRPr>
                      </a:lvl4pPr>
                      <a:lvl5pPr eaLnBrk="0" hangingPunct="0">
                        <a:spcBef>
                          <a:spcPct val="20000"/>
                        </a:spcBef>
                        <a:defRPr>
                          <a:solidFill>
                            <a:schemeClr val="tx1"/>
                          </a:solidFill>
                          <a:latin typeface="Calibri" panose="020F0502020204030204" pitchFamily="34" charset="0"/>
                          <a:ea typeface="ＭＳ Ｐゴシック" panose="020B0600070205080204" pitchFamily="34" charset="-128"/>
                        </a:defRPr>
                      </a:lvl5pPr>
                      <a:lvl6pPr marL="4572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2400" b="1" i="0" u="none" strike="noStrike" cap="none" normalizeH="0" baseline="0">
                          <a:ln>
                            <a:noFill/>
                          </a:ln>
                          <a:solidFill>
                            <a:srgbClr val="000000"/>
                          </a:solidFill>
                          <a:effectLst/>
                          <a:latin typeface="Arial" panose="020B0604020202020204" pitchFamily="34" charset="0"/>
                          <a:ea typeface="ＭＳ Ｐゴシック" panose="020B0600070205080204" pitchFamily="34" charset="-128"/>
                          <a:cs typeface="Arial" panose="020B0604020202020204" pitchFamily="34" charset="0"/>
                        </a:rPr>
                        <a:t>Grief</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ＭＳ Ｐゴシック" panose="020B0600070205080204" pitchFamily="34" charset="-128"/>
                        </a:defRPr>
                      </a:lvl1pPr>
                      <a:lvl2pPr marL="37931725" indent="-37474525" eaLnBrk="0" hangingPunct="0">
                        <a:spcBef>
                          <a:spcPct val="20000"/>
                        </a:spcBef>
                        <a:buFont typeface="Arial" panose="020B0604020202020204" pitchFamily="34" charset="0"/>
                        <a:defRPr sz="2400">
                          <a:solidFill>
                            <a:schemeClr val="tx1"/>
                          </a:solidFill>
                          <a:latin typeface="Calibri" panose="020F0502020204030204" pitchFamily="34" charset="0"/>
                          <a:ea typeface="ＭＳ Ｐゴシック" panose="020B0600070205080204" pitchFamily="34" charset="-128"/>
                        </a:defRPr>
                      </a:lvl2pPr>
                      <a:lvl3pPr eaLnBrk="0" hangingPunct="0">
                        <a:spcBef>
                          <a:spcPct val="20000"/>
                        </a:spcBef>
                        <a:defRPr sz="2000">
                          <a:solidFill>
                            <a:schemeClr val="tx1"/>
                          </a:solidFill>
                          <a:latin typeface="Calibri" panose="020F0502020204030204" pitchFamily="34" charset="0"/>
                          <a:ea typeface="ＭＳ Ｐゴシック" panose="020B0600070205080204" pitchFamily="34" charset="-128"/>
                        </a:defRPr>
                      </a:lvl3pPr>
                      <a:lvl4pPr eaLnBrk="0" hangingPunct="0">
                        <a:spcBef>
                          <a:spcPct val="20000"/>
                        </a:spcBef>
                        <a:defRPr>
                          <a:solidFill>
                            <a:schemeClr val="tx1"/>
                          </a:solidFill>
                          <a:latin typeface="Calibri" panose="020F0502020204030204" pitchFamily="34" charset="0"/>
                          <a:ea typeface="ＭＳ Ｐゴシック" panose="020B0600070205080204" pitchFamily="34" charset="-128"/>
                        </a:defRPr>
                      </a:lvl4pPr>
                      <a:lvl5pPr eaLnBrk="0" hangingPunct="0">
                        <a:spcBef>
                          <a:spcPct val="20000"/>
                        </a:spcBef>
                        <a:defRPr>
                          <a:solidFill>
                            <a:schemeClr val="tx1"/>
                          </a:solidFill>
                          <a:latin typeface="Calibri" panose="020F0502020204030204" pitchFamily="34" charset="0"/>
                          <a:ea typeface="ＭＳ Ｐゴシック" panose="020B0600070205080204" pitchFamily="34" charset="-128"/>
                        </a:defRPr>
                      </a:lvl5pPr>
                      <a:lvl6pPr marL="4572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2400" b="1" i="0" u="none" strike="noStrike" cap="none" normalizeH="0" baseline="0">
                          <a:ln>
                            <a:noFill/>
                          </a:ln>
                          <a:solidFill>
                            <a:srgbClr val="000000"/>
                          </a:solidFill>
                          <a:effectLst/>
                          <a:latin typeface="Arial" panose="020B0604020202020204" pitchFamily="34" charset="0"/>
                          <a:ea typeface="ＭＳ Ｐゴシック" panose="020B0600070205080204" pitchFamily="34" charset="-128"/>
                          <a:cs typeface="Arial" panose="020B0604020202020204" pitchFamily="34" charset="0"/>
                        </a:rPr>
                        <a:t>Trauma</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xmlns="" val="3470809402"/>
                  </a:ext>
                </a:extLst>
              </a:tr>
              <a:tr h="1414233">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ＭＳ Ｐゴシック" panose="020B0600070205080204" pitchFamily="34" charset="-128"/>
                        </a:defRPr>
                      </a:lvl1pPr>
                      <a:lvl2pPr marL="37931725" indent="-37474525" eaLnBrk="0" hangingPunct="0">
                        <a:spcBef>
                          <a:spcPct val="20000"/>
                        </a:spcBef>
                        <a:buFont typeface="Arial" panose="020B0604020202020204" pitchFamily="34" charset="0"/>
                        <a:defRPr sz="2400">
                          <a:solidFill>
                            <a:schemeClr val="tx1"/>
                          </a:solidFill>
                          <a:latin typeface="Calibri" panose="020F0502020204030204" pitchFamily="34" charset="0"/>
                          <a:ea typeface="ＭＳ Ｐゴシック" panose="020B0600070205080204" pitchFamily="34" charset="-128"/>
                        </a:defRPr>
                      </a:lvl2pPr>
                      <a:lvl3pPr eaLnBrk="0" hangingPunct="0">
                        <a:spcBef>
                          <a:spcPct val="20000"/>
                        </a:spcBef>
                        <a:defRPr sz="2000">
                          <a:solidFill>
                            <a:schemeClr val="tx1"/>
                          </a:solidFill>
                          <a:latin typeface="Calibri" panose="020F0502020204030204" pitchFamily="34" charset="0"/>
                          <a:ea typeface="ＭＳ Ｐゴシック" panose="020B0600070205080204" pitchFamily="34" charset="-128"/>
                        </a:defRPr>
                      </a:lvl3pPr>
                      <a:lvl4pPr eaLnBrk="0" hangingPunct="0">
                        <a:spcBef>
                          <a:spcPct val="20000"/>
                        </a:spcBef>
                        <a:defRPr>
                          <a:solidFill>
                            <a:schemeClr val="tx1"/>
                          </a:solidFill>
                          <a:latin typeface="Calibri" panose="020F0502020204030204" pitchFamily="34" charset="0"/>
                          <a:ea typeface="ＭＳ Ｐゴシック" panose="020B0600070205080204" pitchFamily="34" charset="-128"/>
                        </a:defRPr>
                      </a:lvl4pPr>
                      <a:lvl5pPr eaLnBrk="0" hangingPunct="0">
                        <a:spcBef>
                          <a:spcPct val="20000"/>
                        </a:spcBef>
                        <a:defRPr>
                          <a:solidFill>
                            <a:schemeClr val="tx1"/>
                          </a:solidFill>
                          <a:latin typeface="Calibri" panose="020F0502020204030204" pitchFamily="34" charset="0"/>
                          <a:ea typeface="ＭＳ Ｐゴシック" panose="020B0600070205080204" pitchFamily="34" charset="-128"/>
                        </a:defRPr>
                      </a:lvl5pPr>
                      <a:lvl6pPr marL="4572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AU" altLang="en-US" sz="2400" b="0" i="0" u="none" strike="noStrike" cap="none" normalizeH="0" baseline="0">
                          <a:ln>
                            <a:noFill/>
                          </a:ln>
                          <a:solidFill>
                            <a:srgbClr val="000000"/>
                          </a:solidFill>
                          <a:effectLst/>
                          <a:latin typeface="Arial" panose="020B0604020202020204" pitchFamily="34" charset="0"/>
                          <a:ea typeface="ＭＳ Ｐゴシック" panose="020B0600070205080204" pitchFamily="34" charset="-128"/>
                          <a:cs typeface="Arial" panose="020B0604020202020204" pitchFamily="34" charset="0"/>
                        </a:rPr>
                        <a:t>Grief generally does not attack or ‘disfigure’ our identity </a:t>
                      </a:r>
                      <a:endParaRPr kumimoji="0" lang="en-US" altLang="en-US" sz="2400" b="0" i="0" u="none" strike="noStrike" cap="none" normalizeH="0" baseline="0">
                        <a:ln>
                          <a:noFill/>
                        </a:ln>
                        <a:solidFill>
                          <a:srgbClr val="000000"/>
                        </a:solidFill>
                        <a:effectLst/>
                        <a:latin typeface="Arial" panose="020B0604020202020204" pitchFamily="34" charset="0"/>
                        <a:ea typeface="ＭＳ Ｐゴシック" panose="020B0600070205080204" pitchFamily="34" charset="-128"/>
                        <a:cs typeface="Arial" panose="020B0604020202020204"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9D8CC"/>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ＭＳ Ｐゴシック" panose="020B0600070205080204" pitchFamily="34" charset="-128"/>
                        </a:defRPr>
                      </a:lvl1pPr>
                      <a:lvl2pPr marL="37931725" indent="-37474525" eaLnBrk="0" hangingPunct="0">
                        <a:spcBef>
                          <a:spcPct val="20000"/>
                        </a:spcBef>
                        <a:buFont typeface="Arial" panose="020B0604020202020204" pitchFamily="34" charset="0"/>
                        <a:defRPr sz="2400">
                          <a:solidFill>
                            <a:schemeClr val="tx1"/>
                          </a:solidFill>
                          <a:latin typeface="Calibri" panose="020F0502020204030204" pitchFamily="34" charset="0"/>
                          <a:ea typeface="ＭＳ Ｐゴシック" panose="020B0600070205080204" pitchFamily="34" charset="-128"/>
                        </a:defRPr>
                      </a:lvl2pPr>
                      <a:lvl3pPr eaLnBrk="0" hangingPunct="0">
                        <a:spcBef>
                          <a:spcPct val="20000"/>
                        </a:spcBef>
                        <a:defRPr sz="2000">
                          <a:solidFill>
                            <a:schemeClr val="tx1"/>
                          </a:solidFill>
                          <a:latin typeface="Calibri" panose="020F0502020204030204" pitchFamily="34" charset="0"/>
                          <a:ea typeface="ＭＳ Ｐゴシック" panose="020B0600070205080204" pitchFamily="34" charset="-128"/>
                        </a:defRPr>
                      </a:lvl3pPr>
                      <a:lvl4pPr eaLnBrk="0" hangingPunct="0">
                        <a:spcBef>
                          <a:spcPct val="20000"/>
                        </a:spcBef>
                        <a:defRPr>
                          <a:solidFill>
                            <a:schemeClr val="tx1"/>
                          </a:solidFill>
                          <a:latin typeface="Calibri" panose="020F0502020204030204" pitchFamily="34" charset="0"/>
                          <a:ea typeface="ＭＳ Ｐゴシック" panose="020B0600070205080204" pitchFamily="34" charset="-128"/>
                        </a:defRPr>
                      </a:lvl4pPr>
                      <a:lvl5pPr eaLnBrk="0" hangingPunct="0">
                        <a:spcBef>
                          <a:spcPct val="20000"/>
                        </a:spcBef>
                        <a:defRPr>
                          <a:solidFill>
                            <a:schemeClr val="tx1"/>
                          </a:solidFill>
                          <a:latin typeface="Calibri" panose="020F0502020204030204" pitchFamily="34" charset="0"/>
                          <a:ea typeface="ＭＳ Ｐゴシック" panose="020B0600070205080204" pitchFamily="34" charset="-128"/>
                        </a:defRPr>
                      </a:lvl5pPr>
                      <a:lvl6pPr marL="4572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AU" altLang="en-US" sz="2400" b="0" i="0" u="none" strike="noStrike" cap="none" normalizeH="0" baseline="0" dirty="0">
                          <a:ln>
                            <a:noFill/>
                          </a:ln>
                          <a:solidFill>
                            <a:srgbClr val="FF0000"/>
                          </a:solidFill>
                          <a:effectLst/>
                          <a:latin typeface="Arial" panose="020B0604020202020204" pitchFamily="34" charset="0"/>
                          <a:ea typeface="ＭＳ Ｐゴシック" panose="020B0600070205080204" pitchFamily="34" charset="-128"/>
                          <a:cs typeface="Arial" panose="020B0604020202020204" pitchFamily="34" charset="0"/>
                        </a:rPr>
                        <a:t>Trauma generally attacks, distorts, and ‘disfigures’ our identity. </a:t>
                      </a:r>
                      <a:endParaRPr kumimoji="0" lang="en-US" altLang="en-US" sz="2400" b="0" i="0" u="none" strike="noStrike" cap="none" normalizeH="0" baseline="0" dirty="0">
                        <a:ln>
                          <a:noFill/>
                        </a:ln>
                        <a:solidFill>
                          <a:srgbClr val="FF0000"/>
                        </a:solidFill>
                        <a:effectLst/>
                        <a:latin typeface="Arial" panose="020B0604020202020204" pitchFamily="34" charset="0"/>
                        <a:ea typeface="ＭＳ Ｐゴシック" panose="020B0600070205080204" pitchFamily="34" charset="-128"/>
                        <a:cs typeface="Arial" panose="020B0604020202020204"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9D8CC"/>
                    </a:solidFill>
                  </a:tcPr>
                </a:tc>
                <a:extLst>
                  <a:ext uri="{0D108BD9-81ED-4DB2-BD59-A6C34878D82A}">
                    <a16:rowId xmlns:a16="http://schemas.microsoft.com/office/drawing/2014/main" xmlns="" val="8035811"/>
                  </a:ext>
                </a:extLst>
              </a:tr>
              <a:tr h="1414233">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ＭＳ Ｐゴシック" panose="020B0600070205080204" pitchFamily="34" charset="-128"/>
                        </a:defRPr>
                      </a:lvl1pPr>
                      <a:lvl2pPr marL="37931725" indent="-37474525" eaLnBrk="0" hangingPunct="0">
                        <a:spcBef>
                          <a:spcPct val="20000"/>
                        </a:spcBef>
                        <a:buFont typeface="Arial" panose="020B0604020202020204" pitchFamily="34" charset="0"/>
                        <a:defRPr sz="2400">
                          <a:solidFill>
                            <a:schemeClr val="tx1"/>
                          </a:solidFill>
                          <a:latin typeface="Calibri" panose="020F0502020204030204" pitchFamily="34" charset="0"/>
                          <a:ea typeface="ＭＳ Ｐゴシック" panose="020B0600070205080204" pitchFamily="34" charset="-128"/>
                        </a:defRPr>
                      </a:lvl2pPr>
                      <a:lvl3pPr eaLnBrk="0" hangingPunct="0">
                        <a:spcBef>
                          <a:spcPct val="20000"/>
                        </a:spcBef>
                        <a:defRPr sz="2000">
                          <a:solidFill>
                            <a:schemeClr val="tx1"/>
                          </a:solidFill>
                          <a:latin typeface="Calibri" panose="020F0502020204030204" pitchFamily="34" charset="0"/>
                          <a:ea typeface="ＭＳ Ｐゴシック" panose="020B0600070205080204" pitchFamily="34" charset="-128"/>
                        </a:defRPr>
                      </a:lvl3pPr>
                      <a:lvl4pPr eaLnBrk="0" hangingPunct="0">
                        <a:spcBef>
                          <a:spcPct val="20000"/>
                        </a:spcBef>
                        <a:defRPr>
                          <a:solidFill>
                            <a:schemeClr val="tx1"/>
                          </a:solidFill>
                          <a:latin typeface="Calibri" panose="020F0502020204030204" pitchFamily="34" charset="0"/>
                          <a:ea typeface="ＭＳ Ｐゴシック" panose="020B0600070205080204" pitchFamily="34" charset="-128"/>
                        </a:defRPr>
                      </a:lvl4pPr>
                      <a:lvl5pPr eaLnBrk="0" hangingPunct="0">
                        <a:spcBef>
                          <a:spcPct val="20000"/>
                        </a:spcBef>
                        <a:defRPr>
                          <a:solidFill>
                            <a:schemeClr val="tx1"/>
                          </a:solidFill>
                          <a:latin typeface="Calibri" panose="020F0502020204030204" pitchFamily="34" charset="0"/>
                          <a:ea typeface="ＭＳ Ｐゴシック" panose="020B0600070205080204" pitchFamily="34" charset="-128"/>
                        </a:defRPr>
                      </a:lvl5pPr>
                      <a:lvl6pPr marL="4572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AU" altLang="en-US" sz="2400" b="0" i="0" u="none" strike="noStrike" cap="none" normalizeH="0" baseline="0">
                          <a:ln>
                            <a:noFill/>
                          </a:ln>
                          <a:solidFill>
                            <a:srgbClr val="000000"/>
                          </a:solidFill>
                          <a:effectLst/>
                          <a:latin typeface="Arial" panose="020B0604020202020204" pitchFamily="34" charset="0"/>
                          <a:ea typeface="ＭＳ Ｐゴシック" panose="020B0600070205080204" pitchFamily="34" charset="-128"/>
                          <a:cs typeface="Arial" panose="020B0604020202020204" pitchFamily="34" charset="0"/>
                        </a:rPr>
                        <a:t>In grief, guilt says. ‘I wish I would or would not have  …’. </a:t>
                      </a:r>
                      <a:endParaRPr kumimoji="0" lang="en-US" altLang="en-US" sz="2400" b="0" i="0" u="none" strike="noStrike" cap="none" normalizeH="0" baseline="0">
                        <a:ln>
                          <a:noFill/>
                        </a:ln>
                        <a:solidFill>
                          <a:srgbClr val="000000"/>
                        </a:solidFill>
                        <a:effectLst/>
                        <a:latin typeface="Arial" panose="020B0604020202020204" pitchFamily="34" charset="0"/>
                        <a:ea typeface="ＭＳ Ｐゴシック" panose="020B0600070205080204" pitchFamily="34" charset="-128"/>
                        <a:cs typeface="Arial" panose="020B0604020202020204"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CECE7"/>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ＭＳ Ｐゴシック" panose="020B0600070205080204" pitchFamily="34" charset="-128"/>
                        </a:defRPr>
                      </a:lvl1pPr>
                      <a:lvl2pPr marL="37931725" indent="-37474525" eaLnBrk="0" hangingPunct="0">
                        <a:spcBef>
                          <a:spcPct val="20000"/>
                        </a:spcBef>
                        <a:buFont typeface="Arial" panose="020B0604020202020204" pitchFamily="34" charset="0"/>
                        <a:defRPr sz="2400">
                          <a:solidFill>
                            <a:schemeClr val="tx1"/>
                          </a:solidFill>
                          <a:latin typeface="Calibri" panose="020F0502020204030204" pitchFamily="34" charset="0"/>
                          <a:ea typeface="ＭＳ Ｐゴシック" panose="020B0600070205080204" pitchFamily="34" charset="-128"/>
                        </a:defRPr>
                      </a:lvl2pPr>
                      <a:lvl3pPr eaLnBrk="0" hangingPunct="0">
                        <a:spcBef>
                          <a:spcPct val="20000"/>
                        </a:spcBef>
                        <a:defRPr sz="2000">
                          <a:solidFill>
                            <a:schemeClr val="tx1"/>
                          </a:solidFill>
                          <a:latin typeface="Calibri" panose="020F0502020204030204" pitchFamily="34" charset="0"/>
                          <a:ea typeface="ＭＳ Ｐゴシック" panose="020B0600070205080204" pitchFamily="34" charset="-128"/>
                        </a:defRPr>
                      </a:lvl3pPr>
                      <a:lvl4pPr eaLnBrk="0" hangingPunct="0">
                        <a:spcBef>
                          <a:spcPct val="20000"/>
                        </a:spcBef>
                        <a:defRPr>
                          <a:solidFill>
                            <a:schemeClr val="tx1"/>
                          </a:solidFill>
                          <a:latin typeface="Calibri" panose="020F0502020204030204" pitchFamily="34" charset="0"/>
                          <a:ea typeface="ＭＳ Ｐゴシック" panose="020B0600070205080204" pitchFamily="34" charset="-128"/>
                        </a:defRPr>
                      </a:lvl4pPr>
                      <a:lvl5pPr eaLnBrk="0" hangingPunct="0">
                        <a:spcBef>
                          <a:spcPct val="20000"/>
                        </a:spcBef>
                        <a:defRPr>
                          <a:solidFill>
                            <a:schemeClr val="tx1"/>
                          </a:solidFill>
                          <a:latin typeface="Calibri" panose="020F0502020204030204" pitchFamily="34" charset="0"/>
                          <a:ea typeface="ＭＳ Ｐゴシック" panose="020B0600070205080204" pitchFamily="34" charset="-128"/>
                        </a:defRPr>
                      </a:lvl5pPr>
                      <a:lvl6pPr marL="4572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AU" altLang="en-US" sz="2400" b="0" i="0" u="none" strike="noStrike" cap="none" normalizeH="0" baseline="0">
                          <a:ln>
                            <a:noFill/>
                          </a:ln>
                          <a:solidFill>
                            <a:srgbClr val="000000"/>
                          </a:solidFill>
                          <a:effectLst/>
                          <a:latin typeface="Arial" panose="020B0604020202020204" pitchFamily="34" charset="0"/>
                          <a:ea typeface="ＭＳ Ｐゴシック" panose="020B0600070205080204" pitchFamily="34" charset="-128"/>
                          <a:cs typeface="Arial" panose="020B0604020202020204" pitchFamily="34" charset="0"/>
                        </a:rPr>
                        <a:t>Trauma guilt says, ‘ It was my fault.  I could have prevented it. It should have been me’. </a:t>
                      </a:r>
                      <a:endParaRPr kumimoji="0" lang="en-US" altLang="en-US" sz="2400" b="0" i="0" u="none" strike="noStrike" cap="none" normalizeH="0" baseline="0">
                        <a:ln>
                          <a:noFill/>
                        </a:ln>
                        <a:solidFill>
                          <a:srgbClr val="000000"/>
                        </a:solidFill>
                        <a:effectLst/>
                        <a:latin typeface="Arial" panose="020B0604020202020204" pitchFamily="34" charset="0"/>
                        <a:ea typeface="ＭＳ Ｐゴシック" panose="020B0600070205080204" pitchFamily="34" charset="-128"/>
                        <a:cs typeface="Arial" panose="020B0604020202020204"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CECE7"/>
                    </a:solidFill>
                  </a:tcPr>
                </a:tc>
                <a:extLst>
                  <a:ext uri="{0D108BD9-81ED-4DB2-BD59-A6C34878D82A}">
                    <a16:rowId xmlns:a16="http://schemas.microsoft.com/office/drawing/2014/main" xmlns="" val="1749989621"/>
                  </a:ext>
                </a:extLst>
              </a:tr>
              <a:tr h="978553">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ＭＳ Ｐゴシック" panose="020B0600070205080204" pitchFamily="34" charset="-128"/>
                        </a:defRPr>
                      </a:lvl1pPr>
                      <a:lvl2pPr marL="37931725" indent="-37474525" eaLnBrk="0" hangingPunct="0">
                        <a:spcBef>
                          <a:spcPct val="20000"/>
                        </a:spcBef>
                        <a:buFont typeface="Arial" panose="020B0604020202020204" pitchFamily="34" charset="0"/>
                        <a:defRPr sz="2400">
                          <a:solidFill>
                            <a:schemeClr val="tx1"/>
                          </a:solidFill>
                          <a:latin typeface="Calibri" panose="020F0502020204030204" pitchFamily="34" charset="0"/>
                          <a:ea typeface="ＭＳ Ｐゴシック" panose="020B0600070205080204" pitchFamily="34" charset="-128"/>
                        </a:defRPr>
                      </a:lvl2pPr>
                      <a:lvl3pPr eaLnBrk="0" hangingPunct="0">
                        <a:spcBef>
                          <a:spcPct val="20000"/>
                        </a:spcBef>
                        <a:defRPr sz="2000">
                          <a:solidFill>
                            <a:schemeClr val="tx1"/>
                          </a:solidFill>
                          <a:latin typeface="Calibri" panose="020F0502020204030204" pitchFamily="34" charset="0"/>
                          <a:ea typeface="ＭＳ Ｐゴシック" panose="020B0600070205080204" pitchFamily="34" charset="-128"/>
                        </a:defRPr>
                      </a:lvl3pPr>
                      <a:lvl4pPr eaLnBrk="0" hangingPunct="0">
                        <a:spcBef>
                          <a:spcPct val="20000"/>
                        </a:spcBef>
                        <a:defRPr>
                          <a:solidFill>
                            <a:schemeClr val="tx1"/>
                          </a:solidFill>
                          <a:latin typeface="Calibri" panose="020F0502020204030204" pitchFamily="34" charset="0"/>
                          <a:ea typeface="ＭＳ Ｐゴシック" panose="020B0600070205080204" pitchFamily="34" charset="-128"/>
                        </a:defRPr>
                      </a:lvl4pPr>
                      <a:lvl5pPr eaLnBrk="0" hangingPunct="0">
                        <a:spcBef>
                          <a:spcPct val="20000"/>
                        </a:spcBef>
                        <a:defRPr>
                          <a:solidFill>
                            <a:schemeClr val="tx1"/>
                          </a:solidFill>
                          <a:latin typeface="Calibri" panose="020F0502020204030204" pitchFamily="34" charset="0"/>
                          <a:ea typeface="ＭＳ Ｐゴシック" panose="020B0600070205080204" pitchFamily="34" charset="-128"/>
                        </a:defRPr>
                      </a:lvl5pPr>
                      <a:lvl6pPr marL="4572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AU" altLang="en-US" sz="2400" b="0" i="0" u="none" strike="noStrike" cap="none" normalizeH="0" baseline="0">
                          <a:ln>
                            <a:noFill/>
                          </a:ln>
                          <a:solidFill>
                            <a:srgbClr val="000000"/>
                          </a:solidFill>
                          <a:effectLst/>
                          <a:latin typeface="Arial" panose="020B0604020202020204" pitchFamily="34" charset="0"/>
                          <a:ea typeface="ＭＳ Ｐゴシック" panose="020B0600070205080204" pitchFamily="34" charset="-128"/>
                          <a:cs typeface="Arial" panose="020B0604020202020204" pitchFamily="34" charset="0"/>
                        </a:rPr>
                        <a:t>In grief, dreams tend to be of the person who died. </a:t>
                      </a:r>
                      <a:endParaRPr kumimoji="0" lang="en-US" altLang="en-US" sz="2400" b="0" i="0" u="none" strike="noStrike" cap="none" normalizeH="0" baseline="0">
                        <a:ln>
                          <a:noFill/>
                        </a:ln>
                        <a:solidFill>
                          <a:srgbClr val="000000"/>
                        </a:solidFill>
                        <a:effectLst/>
                        <a:latin typeface="Arial" panose="020B0604020202020204" pitchFamily="34" charset="0"/>
                        <a:ea typeface="ＭＳ Ｐゴシック" panose="020B0600070205080204" pitchFamily="34" charset="-128"/>
                        <a:cs typeface="Arial" panose="020B0604020202020204"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9D8CC"/>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ＭＳ Ｐゴシック" panose="020B0600070205080204" pitchFamily="34" charset="-128"/>
                        </a:defRPr>
                      </a:lvl1pPr>
                      <a:lvl2pPr marL="37931725" indent="-37474525" eaLnBrk="0" hangingPunct="0">
                        <a:spcBef>
                          <a:spcPct val="20000"/>
                        </a:spcBef>
                        <a:buFont typeface="Arial" panose="020B0604020202020204" pitchFamily="34" charset="0"/>
                        <a:defRPr sz="2400">
                          <a:solidFill>
                            <a:schemeClr val="tx1"/>
                          </a:solidFill>
                          <a:latin typeface="Calibri" panose="020F0502020204030204" pitchFamily="34" charset="0"/>
                          <a:ea typeface="ＭＳ Ｐゴシック" panose="020B0600070205080204" pitchFamily="34" charset="-128"/>
                        </a:defRPr>
                      </a:lvl2pPr>
                      <a:lvl3pPr eaLnBrk="0" hangingPunct="0">
                        <a:spcBef>
                          <a:spcPct val="20000"/>
                        </a:spcBef>
                        <a:defRPr sz="2000">
                          <a:solidFill>
                            <a:schemeClr val="tx1"/>
                          </a:solidFill>
                          <a:latin typeface="Calibri" panose="020F0502020204030204" pitchFamily="34" charset="0"/>
                          <a:ea typeface="ＭＳ Ｐゴシック" panose="020B0600070205080204" pitchFamily="34" charset="-128"/>
                        </a:defRPr>
                      </a:lvl3pPr>
                      <a:lvl4pPr eaLnBrk="0" hangingPunct="0">
                        <a:spcBef>
                          <a:spcPct val="20000"/>
                        </a:spcBef>
                        <a:defRPr>
                          <a:solidFill>
                            <a:schemeClr val="tx1"/>
                          </a:solidFill>
                          <a:latin typeface="Calibri" panose="020F0502020204030204" pitchFamily="34" charset="0"/>
                          <a:ea typeface="ＭＳ Ｐゴシック" panose="020B0600070205080204" pitchFamily="34" charset="-128"/>
                        </a:defRPr>
                      </a:lvl4pPr>
                      <a:lvl5pPr eaLnBrk="0" hangingPunct="0">
                        <a:spcBef>
                          <a:spcPct val="20000"/>
                        </a:spcBef>
                        <a:defRPr>
                          <a:solidFill>
                            <a:schemeClr val="tx1"/>
                          </a:solidFill>
                          <a:latin typeface="Calibri" panose="020F0502020204030204" pitchFamily="34" charset="0"/>
                          <a:ea typeface="ＭＳ Ｐゴシック" panose="020B0600070205080204" pitchFamily="34" charset="-128"/>
                        </a:defRPr>
                      </a:lvl5pPr>
                      <a:lvl6pPr marL="4572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AU" altLang="en-US" sz="2400" b="0" i="0" u="none" strike="noStrike" cap="none" normalizeH="0" baseline="0" dirty="0">
                          <a:ln>
                            <a:noFill/>
                          </a:ln>
                          <a:solidFill>
                            <a:srgbClr val="000000"/>
                          </a:solidFill>
                          <a:effectLst/>
                          <a:latin typeface="Arial" panose="020B0604020202020204" pitchFamily="34" charset="0"/>
                          <a:ea typeface="ＭＳ Ｐゴシック" panose="020B0600070205080204" pitchFamily="34" charset="-128"/>
                          <a:cs typeface="Arial" panose="020B0604020202020204" pitchFamily="34" charset="0"/>
                        </a:rPr>
                        <a:t>In trauma, dreams are about the child himself dying or being hurt. </a:t>
                      </a:r>
                      <a:endParaRPr kumimoji="0" lang="en-US" altLang="en-US" sz="2400" b="0" i="0" u="none" strike="noStrike" cap="none" normalizeH="0" baseline="0" dirty="0">
                        <a:ln>
                          <a:noFill/>
                        </a:ln>
                        <a:solidFill>
                          <a:srgbClr val="000000"/>
                        </a:solidFill>
                        <a:effectLst/>
                        <a:latin typeface="Arial" panose="020B0604020202020204" pitchFamily="34" charset="0"/>
                        <a:ea typeface="ＭＳ Ｐゴシック" panose="020B0600070205080204" pitchFamily="34" charset="-128"/>
                        <a:cs typeface="Arial" panose="020B0604020202020204"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9D8CC"/>
                    </a:solidFill>
                  </a:tcPr>
                </a:tc>
                <a:extLst>
                  <a:ext uri="{0D108BD9-81ED-4DB2-BD59-A6C34878D82A}">
                    <a16:rowId xmlns:a16="http://schemas.microsoft.com/office/drawing/2014/main" xmlns="" val="590702125"/>
                  </a:ext>
                </a:extLst>
              </a:tr>
              <a:tr h="978553">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ＭＳ Ｐゴシック" panose="020B0600070205080204" pitchFamily="34" charset="-128"/>
                        </a:defRPr>
                      </a:lvl1pPr>
                      <a:lvl2pPr marL="37931725" indent="-37474525" eaLnBrk="0" hangingPunct="0">
                        <a:spcBef>
                          <a:spcPct val="20000"/>
                        </a:spcBef>
                        <a:buFont typeface="Arial" panose="020B0604020202020204" pitchFamily="34" charset="0"/>
                        <a:defRPr sz="2400">
                          <a:solidFill>
                            <a:schemeClr val="tx1"/>
                          </a:solidFill>
                          <a:latin typeface="Calibri" panose="020F0502020204030204" pitchFamily="34" charset="0"/>
                          <a:ea typeface="ＭＳ Ｐゴシック" panose="020B0600070205080204" pitchFamily="34" charset="-128"/>
                        </a:defRPr>
                      </a:lvl2pPr>
                      <a:lvl3pPr eaLnBrk="0" hangingPunct="0">
                        <a:spcBef>
                          <a:spcPct val="20000"/>
                        </a:spcBef>
                        <a:defRPr sz="2000">
                          <a:solidFill>
                            <a:schemeClr val="tx1"/>
                          </a:solidFill>
                          <a:latin typeface="Calibri" panose="020F0502020204030204" pitchFamily="34" charset="0"/>
                          <a:ea typeface="ＭＳ Ｐゴシック" panose="020B0600070205080204" pitchFamily="34" charset="-128"/>
                        </a:defRPr>
                      </a:lvl3pPr>
                      <a:lvl4pPr eaLnBrk="0" hangingPunct="0">
                        <a:spcBef>
                          <a:spcPct val="20000"/>
                        </a:spcBef>
                        <a:defRPr>
                          <a:solidFill>
                            <a:schemeClr val="tx1"/>
                          </a:solidFill>
                          <a:latin typeface="Calibri" panose="020F0502020204030204" pitchFamily="34" charset="0"/>
                          <a:ea typeface="ＭＳ Ｐゴシック" panose="020B0600070205080204" pitchFamily="34" charset="-128"/>
                        </a:defRPr>
                      </a:lvl4pPr>
                      <a:lvl5pPr eaLnBrk="0" hangingPunct="0">
                        <a:spcBef>
                          <a:spcPct val="20000"/>
                        </a:spcBef>
                        <a:defRPr>
                          <a:solidFill>
                            <a:schemeClr val="tx1"/>
                          </a:solidFill>
                          <a:latin typeface="Calibri" panose="020F0502020204030204" pitchFamily="34" charset="0"/>
                          <a:ea typeface="ＭＳ Ｐゴシック" panose="020B0600070205080204" pitchFamily="34" charset="-128"/>
                        </a:defRPr>
                      </a:lvl5pPr>
                      <a:lvl6pPr marL="4572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AU" altLang="en-US" sz="2400" b="0" i="0" u="none" strike="noStrike" cap="none" normalizeH="0" baseline="0">
                          <a:ln>
                            <a:noFill/>
                          </a:ln>
                          <a:solidFill>
                            <a:srgbClr val="000000"/>
                          </a:solidFill>
                          <a:effectLst/>
                          <a:latin typeface="Arial" panose="020B0604020202020204" pitchFamily="34" charset="0"/>
                          <a:ea typeface="ＭＳ Ｐゴシック" panose="020B0600070205080204" pitchFamily="34" charset="-128"/>
                          <a:cs typeface="Arial" panose="020B0604020202020204" pitchFamily="34" charset="0"/>
                        </a:rPr>
                        <a:t>Generalised reaction …. SADNESS </a:t>
                      </a:r>
                      <a:endParaRPr kumimoji="0" lang="en-US" altLang="en-US" sz="2400" b="0" i="0" u="none" strike="noStrike" cap="none" normalizeH="0" baseline="0">
                        <a:ln>
                          <a:noFill/>
                        </a:ln>
                        <a:solidFill>
                          <a:srgbClr val="000000"/>
                        </a:solidFill>
                        <a:effectLst/>
                        <a:latin typeface="Arial" panose="020B0604020202020204" pitchFamily="34" charset="0"/>
                        <a:ea typeface="ＭＳ Ｐゴシック" panose="020B0600070205080204" pitchFamily="34" charset="-128"/>
                        <a:cs typeface="Arial" panose="020B0604020202020204"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CECE7"/>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ＭＳ Ｐゴシック" panose="020B0600070205080204" pitchFamily="34" charset="-128"/>
                        </a:defRPr>
                      </a:lvl1pPr>
                      <a:lvl2pPr marL="37931725" indent="-37474525" eaLnBrk="0" hangingPunct="0">
                        <a:spcBef>
                          <a:spcPct val="20000"/>
                        </a:spcBef>
                        <a:buFont typeface="Arial" panose="020B0604020202020204" pitchFamily="34" charset="0"/>
                        <a:defRPr sz="2400">
                          <a:solidFill>
                            <a:schemeClr val="tx1"/>
                          </a:solidFill>
                          <a:latin typeface="Calibri" panose="020F0502020204030204" pitchFamily="34" charset="0"/>
                          <a:ea typeface="ＭＳ Ｐゴシック" panose="020B0600070205080204" pitchFamily="34" charset="-128"/>
                        </a:defRPr>
                      </a:lvl2pPr>
                      <a:lvl3pPr eaLnBrk="0" hangingPunct="0">
                        <a:spcBef>
                          <a:spcPct val="20000"/>
                        </a:spcBef>
                        <a:defRPr sz="2000">
                          <a:solidFill>
                            <a:schemeClr val="tx1"/>
                          </a:solidFill>
                          <a:latin typeface="Calibri" panose="020F0502020204030204" pitchFamily="34" charset="0"/>
                          <a:ea typeface="ＭＳ Ｐゴシック" panose="020B0600070205080204" pitchFamily="34" charset="-128"/>
                        </a:defRPr>
                      </a:lvl3pPr>
                      <a:lvl4pPr eaLnBrk="0" hangingPunct="0">
                        <a:spcBef>
                          <a:spcPct val="20000"/>
                        </a:spcBef>
                        <a:defRPr>
                          <a:solidFill>
                            <a:schemeClr val="tx1"/>
                          </a:solidFill>
                          <a:latin typeface="Calibri" panose="020F0502020204030204" pitchFamily="34" charset="0"/>
                          <a:ea typeface="ＭＳ Ｐゴシック" panose="020B0600070205080204" pitchFamily="34" charset="-128"/>
                        </a:defRPr>
                      </a:lvl4pPr>
                      <a:lvl5pPr eaLnBrk="0" hangingPunct="0">
                        <a:spcBef>
                          <a:spcPct val="20000"/>
                        </a:spcBef>
                        <a:defRPr>
                          <a:solidFill>
                            <a:schemeClr val="tx1"/>
                          </a:solidFill>
                          <a:latin typeface="Calibri" panose="020F0502020204030204" pitchFamily="34" charset="0"/>
                          <a:ea typeface="ＭＳ Ｐゴシック" panose="020B0600070205080204" pitchFamily="34" charset="-128"/>
                        </a:defRPr>
                      </a:lvl5pPr>
                      <a:lvl6pPr marL="4572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AU" altLang="en-US" sz="2400" b="1" i="0" u="none" strike="noStrike" cap="none" normalizeH="0" baseline="0" dirty="0">
                          <a:ln>
                            <a:noFill/>
                          </a:ln>
                          <a:solidFill>
                            <a:srgbClr val="FF0000"/>
                          </a:solidFill>
                          <a:effectLst/>
                          <a:latin typeface="Arial" panose="020B0604020202020204" pitchFamily="34" charset="0"/>
                          <a:ea typeface="ＭＳ Ｐゴシック" panose="020B0600070205080204" pitchFamily="34" charset="-128"/>
                          <a:cs typeface="Arial" panose="020B0604020202020204" pitchFamily="34" charset="0"/>
                        </a:rPr>
                        <a:t>Generalised reaction … TERROR </a:t>
                      </a:r>
                      <a:endParaRPr kumimoji="0" lang="en-US" altLang="en-US" sz="2400" b="1" i="0" u="none" strike="noStrike" cap="none" normalizeH="0" baseline="0" dirty="0">
                        <a:ln>
                          <a:noFill/>
                        </a:ln>
                        <a:solidFill>
                          <a:srgbClr val="FF0000"/>
                        </a:solidFill>
                        <a:effectLst/>
                        <a:latin typeface="Arial" panose="020B0604020202020204" pitchFamily="34" charset="0"/>
                        <a:ea typeface="ＭＳ Ｐゴシック" panose="020B0600070205080204" pitchFamily="34" charset="-128"/>
                        <a:cs typeface="Arial" panose="020B0604020202020204"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CECE7"/>
                    </a:solidFill>
                  </a:tcPr>
                </a:tc>
                <a:extLst>
                  <a:ext uri="{0D108BD9-81ED-4DB2-BD59-A6C34878D82A}">
                    <a16:rowId xmlns:a16="http://schemas.microsoft.com/office/drawing/2014/main" xmlns="" val="55872626"/>
                  </a:ext>
                </a:extLst>
              </a:tr>
              <a:tr h="978553">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ＭＳ Ｐゴシック" panose="020B0600070205080204" pitchFamily="34" charset="-128"/>
                        </a:defRPr>
                      </a:lvl1pPr>
                      <a:lvl2pPr marL="37931725" indent="-37474525" eaLnBrk="0" hangingPunct="0">
                        <a:spcBef>
                          <a:spcPct val="20000"/>
                        </a:spcBef>
                        <a:buFont typeface="Arial" panose="020B0604020202020204" pitchFamily="34" charset="0"/>
                        <a:defRPr sz="2400">
                          <a:solidFill>
                            <a:schemeClr val="tx1"/>
                          </a:solidFill>
                          <a:latin typeface="Calibri" panose="020F0502020204030204" pitchFamily="34" charset="0"/>
                          <a:ea typeface="ＭＳ Ｐゴシック" panose="020B0600070205080204" pitchFamily="34" charset="-128"/>
                        </a:defRPr>
                      </a:lvl2pPr>
                      <a:lvl3pPr eaLnBrk="0" hangingPunct="0">
                        <a:spcBef>
                          <a:spcPct val="20000"/>
                        </a:spcBef>
                        <a:defRPr sz="2000">
                          <a:solidFill>
                            <a:schemeClr val="tx1"/>
                          </a:solidFill>
                          <a:latin typeface="Calibri" panose="020F0502020204030204" pitchFamily="34" charset="0"/>
                          <a:ea typeface="ＭＳ Ｐゴシック" panose="020B0600070205080204" pitchFamily="34" charset="-128"/>
                        </a:defRPr>
                      </a:lvl3pPr>
                      <a:lvl4pPr eaLnBrk="0" hangingPunct="0">
                        <a:spcBef>
                          <a:spcPct val="20000"/>
                        </a:spcBef>
                        <a:defRPr>
                          <a:solidFill>
                            <a:schemeClr val="tx1"/>
                          </a:solidFill>
                          <a:latin typeface="Calibri" panose="020F0502020204030204" pitchFamily="34" charset="0"/>
                          <a:ea typeface="ＭＳ Ｐゴシック" panose="020B0600070205080204" pitchFamily="34" charset="-128"/>
                        </a:defRPr>
                      </a:lvl4pPr>
                      <a:lvl5pPr eaLnBrk="0" hangingPunct="0">
                        <a:spcBef>
                          <a:spcPct val="20000"/>
                        </a:spcBef>
                        <a:defRPr>
                          <a:solidFill>
                            <a:schemeClr val="tx1"/>
                          </a:solidFill>
                          <a:latin typeface="Calibri" panose="020F0502020204030204" pitchFamily="34" charset="0"/>
                          <a:ea typeface="ＭＳ Ｐゴシック" panose="020B0600070205080204" pitchFamily="34" charset="-128"/>
                        </a:defRPr>
                      </a:lvl5pPr>
                      <a:lvl6pPr marL="4572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AU" altLang="en-US" sz="2400" b="0" i="0" u="none" strike="noStrike" cap="none" normalizeH="0" baseline="0">
                          <a:ln>
                            <a:noFill/>
                          </a:ln>
                          <a:solidFill>
                            <a:srgbClr val="000000"/>
                          </a:solidFill>
                          <a:effectLst/>
                          <a:latin typeface="Calibri" panose="020F0502020204030204" pitchFamily="34" charset="0"/>
                          <a:ea typeface="ＭＳ Ｐゴシック" panose="020B0600070205080204" pitchFamily="34" charset="-128"/>
                        </a:rPr>
                        <a:t>Grief reactions can stand alone </a:t>
                      </a:r>
                      <a:endParaRPr kumimoji="0" lang="en-US" altLang="en-US" sz="2400" b="0" i="0" u="none" strike="noStrike" cap="none" normalizeH="0" baseline="0">
                        <a:ln>
                          <a:noFill/>
                        </a:ln>
                        <a:solidFill>
                          <a:srgbClr val="000000"/>
                        </a:solidFill>
                        <a:effectLst/>
                        <a:latin typeface="Calibri" panose="020F0502020204030204" pitchFamily="34" charset="0"/>
                        <a:ea typeface="ＭＳ Ｐゴシック" panose="020B0600070205080204"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9D8CC"/>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ＭＳ Ｐゴシック" panose="020B0600070205080204" pitchFamily="34" charset="-128"/>
                        </a:defRPr>
                      </a:lvl1pPr>
                      <a:lvl2pPr marL="37931725" indent="-37474525" eaLnBrk="0" hangingPunct="0">
                        <a:spcBef>
                          <a:spcPct val="20000"/>
                        </a:spcBef>
                        <a:buFont typeface="Arial" panose="020B0604020202020204" pitchFamily="34" charset="0"/>
                        <a:defRPr sz="2400">
                          <a:solidFill>
                            <a:schemeClr val="tx1"/>
                          </a:solidFill>
                          <a:latin typeface="Calibri" panose="020F0502020204030204" pitchFamily="34" charset="0"/>
                          <a:ea typeface="ＭＳ Ｐゴシック" panose="020B0600070205080204" pitchFamily="34" charset="-128"/>
                        </a:defRPr>
                      </a:lvl2pPr>
                      <a:lvl3pPr eaLnBrk="0" hangingPunct="0">
                        <a:spcBef>
                          <a:spcPct val="20000"/>
                        </a:spcBef>
                        <a:defRPr sz="2000">
                          <a:solidFill>
                            <a:schemeClr val="tx1"/>
                          </a:solidFill>
                          <a:latin typeface="Calibri" panose="020F0502020204030204" pitchFamily="34" charset="0"/>
                          <a:ea typeface="ＭＳ Ｐゴシック" panose="020B0600070205080204" pitchFamily="34" charset="-128"/>
                        </a:defRPr>
                      </a:lvl3pPr>
                      <a:lvl4pPr eaLnBrk="0" hangingPunct="0">
                        <a:spcBef>
                          <a:spcPct val="20000"/>
                        </a:spcBef>
                        <a:defRPr>
                          <a:solidFill>
                            <a:schemeClr val="tx1"/>
                          </a:solidFill>
                          <a:latin typeface="Calibri" panose="020F0502020204030204" pitchFamily="34" charset="0"/>
                          <a:ea typeface="ＭＳ Ｐゴシック" panose="020B0600070205080204" pitchFamily="34" charset="-128"/>
                        </a:defRPr>
                      </a:lvl4pPr>
                      <a:lvl5pPr eaLnBrk="0" hangingPunct="0">
                        <a:spcBef>
                          <a:spcPct val="20000"/>
                        </a:spcBef>
                        <a:defRPr>
                          <a:solidFill>
                            <a:schemeClr val="tx1"/>
                          </a:solidFill>
                          <a:latin typeface="Calibri" panose="020F0502020204030204" pitchFamily="34" charset="0"/>
                          <a:ea typeface="ＭＳ Ｐゴシック" panose="020B0600070205080204" pitchFamily="34" charset="-128"/>
                        </a:defRPr>
                      </a:lvl5pPr>
                      <a:lvl6pPr marL="4572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AU" altLang="en-US" sz="2400" b="0" i="0" u="none" strike="noStrike" cap="none" normalizeH="0" baseline="0" dirty="0">
                          <a:ln>
                            <a:noFill/>
                          </a:ln>
                          <a:solidFill>
                            <a:srgbClr val="FF0000"/>
                          </a:solidFill>
                          <a:effectLst/>
                          <a:latin typeface="Calibri" panose="020F0502020204030204" pitchFamily="34" charset="0"/>
                          <a:ea typeface="ＭＳ Ｐゴシック" panose="020B0600070205080204" pitchFamily="34" charset="-128"/>
                        </a:rPr>
                        <a:t>Trauma reactions generally also include grief reactions. </a:t>
                      </a:r>
                      <a:endParaRPr kumimoji="0" lang="en-US" altLang="en-US" sz="2400" b="0" i="0" u="none" strike="noStrike" cap="none" normalizeH="0" baseline="0" dirty="0">
                        <a:ln>
                          <a:noFill/>
                        </a:ln>
                        <a:solidFill>
                          <a:srgbClr val="FF0000"/>
                        </a:solidFill>
                        <a:effectLst/>
                        <a:latin typeface="Calibri" panose="020F0502020204030204" pitchFamily="34" charset="0"/>
                        <a:ea typeface="ＭＳ Ｐゴシック" panose="020B0600070205080204"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9D8CC"/>
                    </a:solidFill>
                  </a:tcPr>
                </a:tc>
                <a:extLst>
                  <a:ext uri="{0D108BD9-81ED-4DB2-BD59-A6C34878D82A}">
                    <a16:rowId xmlns:a16="http://schemas.microsoft.com/office/drawing/2014/main" xmlns="" val="311851606"/>
                  </a:ext>
                </a:extLst>
              </a:tr>
            </a:tbl>
          </a:graphicData>
        </a:graphic>
      </p:graphicFrame>
    </p:spTree>
    <p:extLst>
      <p:ext uri="{BB962C8B-B14F-4D97-AF65-F5344CB8AC3E}">
        <p14:creationId xmlns:p14="http://schemas.microsoft.com/office/powerpoint/2010/main" val="14250458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xmlns="" id="{F0B5448E-164F-D34D-B345-34E526FD670B}"/>
              </a:ext>
            </a:extLst>
          </p:cNvPr>
          <p:cNvGraphicFramePr>
            <a:graphicFrameLocks noGrp="1"/>
          </p:cNvGraphicFramePr>
          <p:nvPr>
            <p:extLst>
              <p:ext uri="{D42A27DB-BD31-4B8C-83A1-F6EECF244321}">
                <p14:modId xmlns:p14="http://schemas.microsoft.com/office/powerpoint/2010/main" val="1428741062"/>
              </p:ext>
            </p:extLst>
          </p:nvPr>
        </p:nvGraphicFramePr>
        <p:xfrm>
          <a:off x="1204687" y="377371"/>
          <a:ext cx="10551884" cy="6205991"/>
        </p:xfrm>
        <a:graphic>
          <a:graphicData uri="http://schemas.openxmlformats.org/drawingml/2006/table">
            <a:tbl>
              <a:tblPr/>
              <a:tblGrid>
                <a:gridCol w="5272279">
                  <a:extLst>
                    <a:ext uri="{9D8B030D-6E8A-4147-A177-3AD203B41FA5}">
                      <a16:colId xmlns:a16="http://schemas.microsoft.com/office/drawing/2014/main" xmlns="" val="1758919058"/>
                    </a:ext>
                  </a:extLst>
                </a:gridCol>
                <a:gridCol w="5279605">
                  <a:extLst>
                    <a:ext uri="{9D8B030D-6E8A-4147-A177-3AD203B41FA5}">
                      <a16:colId xmlns:a16="http://schemas.microsoft.com/office/drawing/2014/main" xmlns="" val="351144231"/>
                    </a:ext>
                  </a:extLst>
                </a:gridCol>
              </a:tblGrid>
              <a:tr h="2369179">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ＭＳ Ｐゴシック" panose="020B0600070205080204" pitchFamily="34" charset="-128"/>
                        </a:defRPr>
                      </a:lvl1pPr>
                      <a:lvl2pPr marL="37931725" indent="-37474525" eaLnBrk="0" hangingPunct="0">
                        <a:spcBef>
                          <a:spcPct val="20000"/>
                        </a:spcBef>
                        <a:buFont typeface="Arial" panose="020B0604020202020204" pitchFamily="34" charset="0"/>
                        <a:defRPr sz="2400">
                          <a:solidFill>
                            <a:schemeClr val="tx1"/>
                          </a:solidFill>
                          <a:latin typeface="Calibri" panose="020F0502020204030204" pitchFamily="34" charset="0"/>
                          <a:ea typeface="ＭＳ Ｐゴシック" panose="020B0600070205080204" pitchFamily="34" charset="-128"/>
                        </a:defRPr>
                      </a:lvl2pPr>
                      <a:lvl3pPr eaLnBrk="0" hangingPunct="0">
                        <a:spcBef>
                          <a:spcPct val="20000"/>
                        </a:spcBef>
                        <a:defRPr sz="2000">
                          <a:solidFill>
                            <a:schemeClr val="tx1"/>
                          </a:solidFill>
                          <a:latin typeface="Calibri" panose="020F0502020204030204" pitchFamily="34" charset="0"/>
                          <a:ea typeface="ＭＳ Ｐゴシック" panose="020B0600070205080204" pitchFamily="34" charset="-128"/>
                        </a:defRPr>
                      </a:lvl3pPr>
                      <a:lvl4pPr eaLnBrk="0" hangingPunct="0">
                        <a:spcBef>
                          <a:spcPct val="20000"/>
                        </a:spcBef>
                        <a:defRPr>
                          <a:solidFill>
                            <a:schemeClr val="tx1"/>
                          </a:solidFill>
                          <a:latin typeface="Calibri" panose="020F0502020204030204" pitchFamily="34" charset="0"/>
                          <a:ea typeface="ＭＳ Ｐゴシック" panose="020B0600070205080204" pitchFamily="34" charset="-128"/>
                        </a:defRPr>
                      </a:lvl4pPr>
                      <a:lvl5pPr eaLnBrk="0" hangingPunct="0">
                        <a:spcBef>
                          <a:spcPct val="20000"/>
                        </a:spcBef>
                        <a:defRPr>
                          <a:solidFill>
                            <a:schemeClr val="tx1"/>
                          </a:solidFill>
                          <a:latin typeface="Calibri" panose="020F0502020204030204" pitchFamily="34" charset="0"/>
                          <a:ea typeface="ＭＳ Ｐゴシック" panose="020B0600070205080204" pitchFamily="34" charset="-128"/>
                        </a:defRPr>
                      </a:lvl5pPr>
                      <a:lvl6pPr marL="4572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AU" altLang="en-US" sz="2400" b="1" i="0" u="none" strike="noStrike" cap="none" normalizeH="0" baseline="0">
                          <a:ln>
                            <a:noFill/>
                          </a:ln>
                          <a:solidFill>
                            <a:srgbClr val="000000"/>
                          </a:solidFill>
                          <a:effectLst/>
                          <a:latin typeface="Arial" panose="020B0604020202020204" pitchFamily="34" charset="0"/>
                          <a:ea typeface="ＭＳ Ｐゴシック" panose="020B0600070205080204" pitchFamily="34" charset="-128"/>
                          <a:cs typeface="Arial" panose="020B0604020202020204" pitchFamily="34" charset="0"/>
                        </a:rPr>
                        <a:t>In grief, pain is related to the loss. </a:t>
                      </a:r>
                      <a:endParaRPr kumimoji="0" lang="en-US" altLang="en-US" sz="2400" b="1" i="0" u="none" strike="noStrike" cap="none" normalizeH="0" baseline="0">
                        <a:ln>
                          <a:noFill/>
                        </a:ln>
                        <a:solidFill>
                          <a:srgbClr val="000000"/>
                        </a:solidFill>
                        <a:effectLst/>
                        <a:latin typeface="Arial" panose="020B0604020202020204" pitchFamily="34" charset="0"/>
                        <a:ea typeface="ＭＳ Ｐゴシック" panose="020B0600070205080204" pitchFamily="34" charset="-128"/>
                        <a:cs typeface="Arial" panose="020B0604020202020204"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ＭＳ Ｐゴシック" panose="020B0600070205080204" pitchFamily="34" charset="-128"/>
                        </a:defRPr>
                      </a:lvl1pPr>
                      <a:lvl2pPr marL="37931725" indent="-37474525" eaLnBrk="0" hangingPunct="0">
                        <a:spcBef>
                          <a:spcPct val="20000"/>
                        </a:spcBef>
                        <a:buFont typeface="Arial" panose="020B0604020202020204" pitchFamily="34" charset="0"/>
                        <a:defRPr sz="2400">
                          <a:solidFill>
                            <a:schemeClr val="tx1"/>
                          </a:solidFill>
                          <a:latin typeface="Calibri" panose="020F0502020204030204" pitchFamily="34" charset="0"/>
                          <a:ea typeface="ＭＳ Ｐゴシック" panose="020B0600070205080204" pitchFamily="34" charset="-128"/>
                        </a:defRPr>
                      </a:lvl2pPr>
                      <a:lvl3pPr eaLnBrk="0" hangingPunct="0">
                        <a:spcBef>
                          <a:spcPct val="20000"/>
                        </a:spcBef>
                        <a:defRPr sz="2000">
                          <a:solidFill>
                            <a:schemeClr val="tx1"/>
                          </a:solidFill>
                          <a:latin typeface="Calibri" panose="020F0502020204030204" pitchFamily="34" charset="0"/>
                          <a:ea typeface="ＭＳ Ｐゴシック" panose="020B0600070205080204" pitchFamily="34" charset="-128"/>
                        </a:defRPr>
                      </a:lvl3pPr>
                      <a:lvl4pPr eaLnBrk="0" hangingPunct="0">
                        <a:spcBef>
                          <a:spcPct val="20000"/>
                        </a:spcBef>
                        <a:defRPr>
                          <a:solidFill>
                            <a:schemeClr val="tx1"/>
                          </a:solidFill>
                          <a:latin typeface="Calibri" panose="020F0502020204030204" pitchFamily="34" charset="0"/>
                          <a:ea typeface="ＭＳ Ｐゴシック" panose="020B0600070205080204" pitchFamily="34" charset="-128"/>
                        </a:defRPr>
                      </a:lvl4pPr>
                      <a:lvl5pPr eaLnBrk="0" hangingPunct="0">
                        <a:spcBef>
                          <a:spcPct val="20000"/>
                        </a:spcBef>
                        <a:defRPr>
                          <a:solidFill>
                            <a:schemeClr val="tx1"/>
                          </a:solidFill>
                          <a:latin typeface="Calibri" panose="020F0502020204030204" pitchFamily="34" charset="0"/>
                          <a:ea typeface="ＭＳ Ｐゴシック" panose="020B0600070205080204" pitchFamily="34" charset="-128"/>
                        </a:defRPr>
                      </a:lvl5pPr>
                      <a:lvl6pPr marL="4572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AU" altLang="en-US" sz="2400" b="1" i="0" u="none" strike="noStrike" cap="none" normalizeH="0" baseline="0" dirty="0">
                          <a:ln>
                            <a:noFill/>
                          </a:ln>
                          <a:solidFill>
                            <a:srgbClr val="FF0000"/>
                          </a:solidFill>
                          <a:effectLst/>
                          <a:latin typeface="Arial" panose="020B0604020202020204" pitchFamily="34" charset="0"/>
                          <a:ea typeface="ＭＳ Ｐゴシック" panose="020B0600070205080204" pitchFamily="34" charset="-128"/>
                          <a:cs typeface="Arial" panose="020B0604020202020204" pitchFamily="34" charset="0"/>
                        </a:rPr>
                        <a:t>In trauma, pain is related to the tremendous terror and an over whelming sense of powerlessness and fear for safety. </a:t>
                      </a:r>
                      <a:endParaRPr kumimoji="0" lang="en-US" altLang="en-US" sz="2400" b="1" i="0" u="none" strike="noStrike" cap="none" normalizeH="0" baseline="0" dirty="0">
                        <a:ln>
                          <a:noFill/>
                        </a:ln>
                        <a:solidFill>
                          <a:srgbClr val="FF0000"/>
                        </a:solidFill>
                        <a:effectLst/>
                        <a:latin typeface="Arial" panose="020B0604020202020204" pitchFamily="34" charset="0"/>
                        <a:ea typeface="ＭＳ Ｐゴシック" panose="020B0600070205080204" pitchFamily="34" charset="-128"/>
                        <a:cs typeface="Arial" panose="020B0604020202020204"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xmlns="" val="3631319007"/>
                  </a:ext>
                </a:extLst>
              </a:tr>
              <a:tr h="1918406">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ＭＳ Ｐゴシック" panose="020B0600070205080204" pitchFamily="34" charset="-128"/>
                        </a:defRPr>
                      </a:lvl1pPr>
                      <a:lvl2pPr marL="37931725" indent="-37474525" eaLnBrk="0" hangingPunct="0">
                        <a:spcBef>
                          <a:spcPct val="20000"/>
                        </a:spcBef>
                        <a:buFont typeface="Arial" panose="020B0604020202020204" pitchFamily="34" charset="0"/>
                        <a:defRPr sz="2400">
                          <a:solidFill>
                            <a:schemeClr val="tx1"/>
                          </a:solidFill>
                          <a:latin typeface="Calibri" panose="020F0502020204030204" pitchFamily="34" charset="0"/>
                          <a:ea typeface="ＭＳ Ｐゴシック" panose="020B0600070205080204" pitchFamily="34" charset="-128"/>
                        </a:defRPr>
                      </a:lvl2pPr>
                      <a:lvl3pPr eaLnBrk="0" hangingPunct="0">
                        <a:spcBef>
                          <a:spcPct val="20000"/>
                        </a:spcBef>
                        <a:defRPr sz="2000">
                          <a:solidFill>
                            <a:schemeClr val="tx1"/>
                          </a:solidFill>
                          <a:latin typeface="Calibri" panose="020F0502020204030204" pitchFamily="34" charset="0"/>
                          <a:ea typeface="ＭＳ Ｐゴシック" panose="020B0600070205080204" pitchFamily="34" charset="-128"/>
                        </a:defRPr>
                      </a:lvl3pPr>
                      <a:lvl4pPr eaLnBrk="0" hangingPunct="0">
                        <a:spcBef>
                          <a:spcPct val="20000"/>
                        </a:spcBef>
                        <a:defRPr>
                          <a:solidFill>
                            <a:schemeClr val="tx1"/>
                          </a:solidFill>
                          <a:latin typeface="Calibri" panose="020F0502020204030204" pitchFamily="34" charset="0"/>
                          <a:ea typeface="ＭＳ Ｐゴシック" panose="020B0600070205080204" pitchFamily="34" charset="-128"/>
                        </a:defRPr>
                      </a:lvl4pPr>
                      <a:lvl5pPr eaLnBrk="0" hangingPunct="0">
                        <a:spcBef>
                          <a:spcPct val="20000"/>
                        </a:spcBef>
                        <a:defRPr>
                          <a:solidFill>
                            <a:schemeClr val="tx1"/>
                          </a:solidFill>
                          <a:latin typeface="Calibri" panose="020F0502020204030204" pitchFamily="34" charset="0"/>
                          <a:ea typeface="ＭＳ Ｐゴシック" panose="020B0600070205080204" pitchFamily="34" charset="-128"/>
                        </a:defRPr>
                      </a:lvl5pPr>
                      <a:lvl6pPr marL="4572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AU" altLang="en-US" sz="2400" b="0" i="0" u="none" strike="noStrike" cap="none" normalizeH="0" baseline="0">
                          <a:ln>
                            <a:noFill/>
                          </a:ln>
                          <a:solidFill>
                            <a:srgbClr val="000000"/>
                          </a:solidFill>
                          <a:effectLst/>
                          <a:latin typeface="Arial" panose="020B0604020202020204" pitchFamily="34" charset="0"/>
                          <a:ea typeface="ＭＳ Ｐゴシック" panose="020B0600070205080204" pitchFamily="34" charset="-128"/>
                          <a:cs typeface="Arial" panose="020B0604020202020204" pitchFamily="34" charset="0"/>
                        </a:rPr>
                        <a:t>Grief reactions are generally known to the public and the professional. </a:t>
                      </a:r>
                      <a:endParaRPr kumimoji="0" lang="en-US" altLang="en-US" sz="2400" b="0" i="0" u="none" strike="noStrike" cap="none" normalizeH="0" baseline="0">
                        <a:ln>
                          <a:noFill/>
                        </a:ln>
                        <a:solidFill>
                          <a:srgbClr val="000000"/>
                        </a:solidFill>
                        <a:effectLst/>
                        <a:latin typeface="Arial" panose="020B0604020202020204" pitchFamily="34" charset="0"/>
                        <a:ea typeface="ＭＳ Ｐゴシック" panose="020B0600070205080204" pitchFamily="34" charset="-128"/>
                        <a:cs typeface="Arial" panose="020B0604020202020204"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9D8CC"/>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ＭＳ Ｐゴシック" panose="020B0600070205080204" pitchFamily="34" charset="-128"/>
                        </a:defRPr>
                      </a:lvl1pPr>
                      <a:lvl2pPr marL="37931725" indent="-37474525" eaLnBrk="0" hangingPunct="0">
                        <a:spcBef>
                          <a:spcPct val="20000"/>
                        </a:spcBef>
                        <a:buFont typeface="Arial" panose="020B0604020202020204" pitchFamily="34" charset="0"/>
                        <a:defRPr sz="2400">
                          <a:solidFill>
                            <a:schemeClr val="tx1"/>
                          </a:solidFill>
                          <a:latin typeface="Calibri" panose="020F0502020204030204" pitchFamily="34" charset="0"/>
                          <a:ea typeface="ＭＳ Ｐゴシック" panose="020B0600070205080204" pitchFamily="34" charset="-128"/>
                        </a:defRPr>
                      </a:lvl2pPr>
                      <a:lvl3pPr eaLnBrk="0" hangingPunct="0">
                        <a:spcBef>
                          <a:spcPct val="20000"/>
                        </a:spcBef>
                        <a:defRPr sz="2000">
                          <a:solidFill>
                            <a:schemeClr val="tx1"/>
                          </a:solidFill>
                          <a:latin typeface="Calibri" panose="020F0502020204030204" pitchFamily="34" charset="0"/>
                          <a:ea typeface="ＭＳ Ｐゴシック" panose="020B0600070205080204" pitchFamily="34" charset="-128"/>
                        </a:defRPr>
                      </a:lvl3pPr>
                      <a:lvl4pPr eaLnBrk="0" hangingPunct="0">
                        <a:spcBef>
                          <a:spcPct val="20000"/>
                        </a:spcBef>
                        <a:defRPr>
                          <a:solidFill>
                            <a:schemeClr val="tx1"/>
                          </a:solidFill>
                          <a:latin typeface="Calibri" panose="020F0502020204030204" pitchFamily="34" charset="0"/>
                          <a:ea typeface="ＭＳ Ｐゴシック" panose="020B0600070205080204" pitchFamily="34" charset="-128"/>
                        </a:defRPr>
                      </a:lvl4pPr>
                      <a:lvl5pPr eaLnBrk="0" hangingPunct="0">
                        <a:spcBef>
                          <a:spcPct val="20000"/>
                        </a:spcBef>
                        <a:defRPr>
                          <a:solidFill>
                            <a:schemeClr val="tx1"/>
                          </a:solidFill>
                          <a:latin typeface="Calibri" panose="020F0502020204030204" pitchFamily="34" charset="0"/>
                          <a:ea typeface="ＭＳ Ｐゴシック" panose="020B0600070205080204" pitchFamily="34" charset="-128"/>
                        </a:defRPr>
                      </a:lvl5pPr>
                      <a:lvl6pPr marL="4572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AU" altLang="en-US" sz="2400" b="1" i="0" u="none" strike="noStrike" cap="none" normalizeH="0" baseline="0" dirty="0">
                          <a:ln>
                            <a:noFill/>
                          </a:ln>
                          <a:solidFill>
                            <a:srgbClr val="FF0000"/>
                          </a:solidFill>
                          <a:effectLst/>
                          <a:latin typeface="Arial" panose="020B0604020202020204" pitchFamily="34" charset="0"/>
                          <a:ea typeface="ＭＳ Ｐゴシック" panose="020B0600070205080204" pitchFamily="34" charset="-128"/>
                          <a:cs typeface="Arial" panose="020B0604020202020204" pitchFamily="34" charset="0"/>
                        </a:rPr>
                        <a:t>Trauma reactions, especially in children, are largely unknown to the public and often to professional counsellors as well. </a:t>
                      </a:r>
                      <a:endParaRPr kumimoji="0" lang="en-US" altLang="en-US" sz="2400" b="1" i="0" u="none" strike="noStrike" cap="none" normalizeH="0" baseline="0" dirty="0">
                        <a:ln>
                          <a:noFill/>
                        </a:ln>
                        <a:solidFill>
                          <a:srgbClr val="FF0000"/>
                        </a:solidFill>
                        <a:effectLst/>
                        <a:latin typeface="Arial" panose="020B0604020202020204" pitchFamily="34" charset="0"/>
                        <a:ea typeface="ＭＳ Ｐゴシック" panose="020B0600070205080204" pitchFamily="34" charset="-128"/>
                        <a:cs typeface="Arial" panose="020B0604020202020204"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9D8CC"/>
                    </a:solidFill>
                  </a:tcPr>
                </a:tc>
                <a:extLst>
                  <a:ext uri="{0D108BD9-81ED-4DB2-BD59-A6C34878D82A}">
                    <a16:rowId xmlns:a16="http://schemas.microsoft.com/office/drawing/2014/main" xmlns="" val="3757852303"/>
                  </a:ext>
                </a:extLst>
              </a:tr>
              <a:tr h="1918406">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ＭＳ Ｐゴシック" panose="020B0600070205080204" pitchFamily="34" charset="-128"/>
                        </a:defRPr>
                      </a:lvl1pPr>
                      <a:lvl2pPr marL="37931725" indent="-37474525" eaLnBrk="0" hangingPunct="0">
                        <a:spcBef>
                          <a:spcPct val="20000"/>
                        </a:spcBef>
                        <a:buFont typeface="Arial" panose="020B0604020202020204" pitchFamily="34" charset="0"/>
                        <a:defRPr sz="2400">
                          <a:solidFill>
                            <a:schemeClr val="tx1"/>
                          </a:solidFill>
                          <a:latin typeface="Calibri" panose="020F0502020204030204" pitchFamily="34" charset="0"/>
                          <a:ea typeface="ＭＳ Ｐゴシック" panose="020B0600070205080204" pitchFamily="34" charset="-128"/>
                        </a:defRPr>
                      </a:lvl2pPr>
                      <a:lvl3pPr eaLnBrk="0" hangingPunct="0">
                        <a:spcBef>
                          <a:spcPct val="20000"/>
                        </a:spcBef>
                        <a:defRPr sz="2000">
                          <a:solidFill>
                            <a:schemeClr val="tx1"/>
                          </a:solidFill>
                          <a:latin typeface="Calibri" panose="020F0502020204030204" pitchFamily="34" charset="0"/>
                          <a:ea typeface="ＭＳ Ｐゴシック" panose="020B0600070205080204" pitchFamily="34" charset="-128"/>
                        </a:defRPr>
                      </a:lvl3pPr>
                      <a:lvl4pPr eaLnBrk="0" hangingPunct="0">
                        <a:spcBef>
                          <a:spcPct val="20000"/>
                        </a:spcBef>
                        <a:defRPr>
                          <a:solidFill>
                            <a:schemeClr val="tx1"/>
                          </a:solidFill>
                          <a:latin typeface="Calibri" panose="020F0502020204030204" pitchFamily="34" charset="0"/>
                          <a:ea typeface="ＭＳ Ｐゴシック" panose="020B0600070205080204" pitchFamily="34" charset="-128"/>
                        </a:defRPr>
                      </a:lvl4pPr>
                      <a:lvl5pPr eaLnBrk="0" hangingPunct="0">
                        <a:spcBef>
                          <a:spcPct val="20000"/>
                        </a:spcBef>
                        <a:defRPr>
                          <a:solidFill>
                            <a:schemeClr val="tx1"/>
                          </a:solidFill>
                          <a:latin typeface="Calibri" panose="020F0502020204030204" pitchFamily="34" charset="0"/>
                          <a:ea typeface="ＭＳ Ｐゴシック" panose="020B0600070205080204" pitchFamily="34" charset="-128"/>
                        </a:defRPr>
                      </a:lvl5pPr>
                      <a:lvl6pPr marL="4572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AU" altLang="en-US" sz="2400" b="0" i="0" u="none" strike="noStrike" cap="none" normalizeH="0" baseline="0">
                          <a:ln>
                            <a:noFill/>
                          </a:ln>
                          <a:solidFill>
                            <a:srgbClr val="000000"/>
                          </a:solidFill>
                          <a:effectLst/>
                          <a:latin typeface="Arial" panose="020B0604020202020204" pitchFamily="34" charset="0"/>
                          <a:ea typeface="ＭＳ Ｐゴシック" panose="020B0600070205080204" pitchFamily="34" charset="-128"/>
                          <a:cs typeface="Arial" panose="020B0604020202020204" pitchFamily="34" charset="0"/>
                        </a:rPr>
                        <a:t>In grief. A child’s anger is generally not destructive. </a:t>
                      </a:r>
                      <a:endParaRPr kumimoji="0" lang="en-US" altLang="en-US" sz="2400" b="0" i="0" u="none" strike="noStrike" cap="none" normalizeH="0" baseline="0">
                        <a:ln>
                          <a:noFill/>
                        </a:ln>
                        <a:solidFill>
                          <a:srgbClr val="000000"/>
                        </a:solidFill>
                        <a:effectLst/>
                        <a:latin typeface="Arial" panose="020B0604020202020204" pitchFamily="34" charset="0"/>
                        <a:ea typeface="ＭＳ Ｐゴシック" panose="020B0600070205080204" pitchFamily="34" charset="-128"/>
                        <a:cs typeface="Arial" panose="020B0604020202020204"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CECE7"/>
                    </a:solidFill>
                  </a:tcPr>
                </a:tc>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ＭＳ Ｐゴシック" panose="020B0600070205080204" pitchFamily="34" charset="-128"/>
                        </a:defRPr>
                      </a:lvl1pPr>
                      <a:lvl2pPr marL="37931725" indent="-37474525" eaLnBrk="0" hangingPunct="0">
                        <a:spcBef>
                          <a:spcPct val="20000"/>
                        </a:spcBef>
                        <a:buFont typeface="Arial" panose="020B0604020202020204" pitchFamily="34" charset="0"/>
                        <a:defRPr sz="2400">
                          <a:solidFill>
                            <a:schemeClr val="tx1"/>
                          </a:solidFill>
                          <a:latin typeface="Calibri" panose="020F0502020204030204" pitchFamily="34" charset="0"/>
                          <a:ea typeface="ＭＳ Ｐゴシック" panose="020B0600070205080204" pitchFamily="34" charset="-128"/>
                        </a:defRPr>
                      </a:lvl2pPr>
                      <a:lvl3pPr eaLnBrk="0" hangingPunct="0">
                        <a:spcBef>
                          <a:spcPct val="20000"/>
                        </a:spcBef>
                        <a:defRPr sz="2000">
                          <a:solidFill>
                            <a:schemeClr val="tx1"/>
                          </a:solidFill>
                          <a:latin typeface="Calibri" panose="020F0502020204030204" pitchFamily="34" charset="0"/>
                          <a:ea typeface="ＭＳ Ｐゴシック" panose="020B0600070205080204" pitchFamily="34" charset="-128"/>
                        </a:defRPr>
                      </a:lvl3pPr>
                      <a:lvl4pPr eaLnBrk="0" hangingPunct="0">
                        <a:spcBef>
                          <a:spcPct val="20000"/>
                        </a:spcBef>
                        <a:defRPr>
                          <a:solidFill>
                            <a:schemeClr val="tx1"/>
                          </a:solidFill>
                          <a:latin typeface="Calibri" panose="020F0502020204030204" pitchFamily="34" charset="0"/>
                          <a:ea typeface="ＭＳ Ｐゴシック" panose="020B0600070205080204" pitchFamily="34" charset="-128"/>
                        </a:defRPr>
                      </a:lvl4pPr>
                      <a:lvl5pPr eaLnBrk="0" hangingPunct="0">
                        <a:spcBef>
                          <a:spcPct val="20000"/>
                        </a:spcBef>
                        <a:defRPr>
                          <a:solidFill>
                            <a:schemeClr val="tx1"/>
                          </a:solidFill>
                          <a:latin typeface="Calibri" panose="020F0502020204030204" pitchFamily="34" charset="0"/>
                          <a:ea typeface="ＭＳ Ｐゴシック" panose="020B0600070205080204" pitchFamily="34" charset="-128"/>
                        </a:defRPr>
                      </a:lvl5pPr>
                      <a:lvl6pPr marL="4572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AU" altLang="en-US" sz="2400" b="1" i="0" u="none" strike="noStrike" cap="none" normalizeH="0" baseline="0" dirty="0">
                          <a:ln>
                            <a:noFill/>
                          </a:ln>
                          <a:solidFill>
                            <a:srgbClr val="FF0000"/>
                          </a:solidFill>
                          <a:effectLst/>
                          <a:latin typeface="Arial" panose="020B0604020202020204" pitchFamily="34" charset="0"/>
                          <a:ea typeface="ＭＳ Ｐゴシック" panose="020B0600070205080204" pitchFamily="34" charset="-128"/>
                          <a:cs typeface="Arial" panose="020B0604020202020204" pitchFamily="34" charset="0"/>
                        </a:rPr>
                        <a:t>In trauma, a child’s anger often becomes assaultive (even after non-violent trauma, fighting often increases). </a:t>
                      </a:r>
                      <a:endParaRPr kumimoji="0" lang="en-US" altLang="en-US" sz="2400" b="1" i="0" u="none" strike="noStrike" cap="none" normalizeH="0" baseline="0" dirty="0">
                        <a:ln>
                          <a:noFill/>
                        </a:ln>
                        <a:solidFill>
                          <a:srgbClr val="FF0000"/>
                        </a:solidFill>
                        <a:effectLst/>
                        <a:latin typeface="Arial" panose="020B0604020202020204" pitchFamily="34" charset="0"/>
                        <a:ea typeface="ＭＳ Ｐゴシック" panose="020B0600070205080204" pitchFamily="34" charset="-128"/>
                        <a:cs typeface="Arial" panose="020B0604020202020204"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CECE7"/>
                    </a:solidFill>
                  </a:tcPr>
                </a:tc>
                <a:extLst>
                  <a:ext uri="{0D108BD9-81ED-4DB2-BD59-A6C34878D82A}">
                    <a16:rowId xmlns:a16="http://schemas.microsoft.com/office/drawing/2014/main" xmlns="" val="1958475234"/>
                  </a:ext>
                </a:extLst>
              </a:tr>
            </a:tbl>
          </a:graphicData>
        </a:graphic>
      </p:graphicFrame>
    </p:spTree>
    <p:extLst>
      <p:ext uri="{BB962C8B-B14F-4D97-AF65-F5344CB8AC3E}">
        <p14:creationId xmlns:p14="http://schemas.microsoft.com/office/powerpoint/2010/main" val="16608093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xmlns="" id="{AEDCCDE4-1E20-4D49-8CA8-F3C72B83F4F9}"/>
              </a:ext>
            </a:extLst>
          </p:cNvPr>
          <p:cNvGraphicFramePr>
            <a:graphicFrameLocks noGrp="1"/>
          </p:cNvGraphicFramePr>
          <p:nvPr>
            <p:ph idx="4294967295"/>
            <p:extLst>
              <p:ext uri="{D42A27DB-BD31-4B8C-83A1-F6EECF244321}">
                <p14:modId xmlns:p14="http://schemas.microsoft.com/office/powerpoint/2010/main" val="2081541978"/>
              </p:ext>
            </p:extLst>
          </p:nvPr>
        </p:nvGraphicFramePr>
        <p:xfrm>
          <a:off x="1524000" y="1038226"/>
          <a:ext cx="9144000" cy="5792789"/>
        </p:xfrm>
        <a:graphic>
          <a:graphicData uri="http://schemas.openxmlformats.org/drawingml/2006/table">
            <a:tbl>
              <a:tblPr/>
              <a:tblGrid>
                <a:gridCol w="9144000">
                  <a:extLst>
                    <a:ext uri="{9D8B030D-6E8A-4147-A177-3AD203B41FA5}">
                      <a16:colId xmlns:a16="http://schemas.microsoft.com/office/drawing/2014/main" xmlns="" val="1867223940"/>
                    </a:ext>
                  </a:extLst>
                </a:gridCol>
              </a:tblGrid>
              <a:tr h="728663">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ＭＳ Ｐゴシック" panose="020B0600070205080204" pitchFamily="34" charset="-128"/>
                        </a:defRPr>
                      </a:lvl1pPr>
                      <a:lvl2pPr marL="37931725" indent="-37474525" eaLnBrk="0" hangingPunct="0">
                        <a:spcBef>
                          <a:spcPct val="20000"/>
                        </a:spcBef>
                        <a:buFont typeface="Arial" panose="020B0604020202020204" pitchFamily="34" charset="0"/>
                        <a:defRPr sz="2400">
                          <a:solidFill>
                            <a:schemeClr val="tx1"/>
                          </a:solidFill>
                          <a:latin typeface="Calibri" panose="020F0502020204030204" pitchFamily="34" charset="0"/>
                          <a:ea typeface="ＭＳ Ｐゴシック" panose="020B0600070205080204" pitchFamily="34" charset="-128"/>
                        </a:defRPr>
                      </a:lvl2pPr>
                      <a:lvl3pPr eaLnBrk="0" hangingPunct="0">
                        <a:spcBef>
                          <a:spcPct val="20000"/>
                        </a:spcBef>
                        <a:defRPr sz="2000">
                          <a:solidFill>
                            <a:schemeClr val="tx1"/>
                          </a:solidFill>
                          <a:latin typeface="Calibri" panose="020F0502020204030204" pitchFamily="34" charset="0"/>
                          <a:ea typeface="ＭＳ Ｐゴシック" panose="020B0600070205080204" pitchFamily="34" charset="-128"/>
                        </a:defRPr>
                      </a:lvl3pPr>
                      <a:lvl4pPr eaLnBrk="0" hangingPunct="0">
                        <a:spcBef>
                          <a:spcPct val="20000"/>
                        </a:spcBef>
                        <a:defRPr>
                          <a:solidFill>
                            <a:schemeClr val="tx1"/>
                          </a:solidFill>
                          <a:latin typeface="Calibri" panose="020F0502020204030204" pitchFamily="34" charset="0"/>
                          <a:ea typeface="ＭＳ Ｐゴシック" panose="020B0600070205080204" pitchFamily="34" charset="-128"/>
                        </a:defRPr>
                      </a:lvl4pPr>
                      <a:lvl5pPr eaLnBrk="0" hangingPunct="0">
                        <a:spcBef>
                          <a:spcPct val="20000"/>
                        </a:spcBef>
                        <a:defRPr>
                          <a:solidFill>
                            <a:schemeClr val="tx1"/>
                          </a:solidFill>
                          <a:latin typeface="Calibri" panose="020F0502020204030204" pitchFamily="34" charset="0"/>
                          <a:ea typeface="ＭＳ Ｐゴシック" panose="020B0600070205080204" pitchFamily="34" charset="-128"/>
                        </a:defRPr>
                      </a:lvl5pPr>
                      <a:lvl6pPr marL="4572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AU" altLang="en-US" sz="2400" b="1" i="0" u="none" strike="noStrike" cap="none" normalizeH="0" baseline="0">
                          <a:ln>
                            <a:noFill/>
                          </a:ln>
                          <a:solidFill>
                            <a:srgbClr val="000000"/>
                          </a:solidFill>
                          <a:effectLst/>
                          <a:latin typeface="Arial" panose="020B0604020202020204" pitchFamily="34" charset="0"/>
                          <a:ea typeface="ＭＳ Ｐゴシック" panose="020B0600070205080204" pitchFamily="34" charset="-128"/>
                          <a:cs typeface="Arial" panose="020B0604020202020204" pitchFamily="34" charset="0"/>
                        </a:rPr>
                        <a:t>Trauma reactions are DIFFERENT from Grief Reactions </a:t>
                      </a:r>
                      <a:endParaRPr kumimoji="0" lang="en-US" altLang="en-US" sz="2400" b="1" i="0" u="none" strike="noStrike" cap="none" normalizeH="0" baseline="0">
                        <a:ln>
                          <a:noFill/>
                        </a:ln>
                        <a:solidFill>
                          <a:srgbClr val="000000"/>
                        </a:solidFill>
                        <a:effectLst/>
                        <a:latin typeface="Arial" panose="020B0604020202020204" pitchFamily="34" charset="0"/>
                        <a:ea typeface="ＭＳ Ｐゴシック" panose="020B0600070205080204" pitchFamily="34" charset="-128"/>
                        <a:cs typeface="Arial" panose="020B0604020202020204"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xmlns="" val="2033392978"/>
                  </a:ext>
                </a:extLst>
              </a:tr>
              <a:tr h="1192213">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ＭＳ Ｐゴシック" panose="020B0600070205080204" pitchFamily="34" charset="-128"/>
                        </a:defRPr>
                      </a:lvl1pPr>
                      <a:lvl2pPr marL="37931725" indent="-37474525" eaLnBrk="0" hangingPunct="0">
                        <a:spcBef>
                          <a:spcPct val="20000"/>
                        </a:spcBef>
                        <a:buFont typeface="Arial" panose="020B0604020202020204" pitchFamily="34" charset="0"/>
                        <a:defRPr sz="2400">
                          <a:solidFill>
                            <a:schemeClr val="tx1"/>
                          </a:solidFill>
                          <a:latin typeface="Calibri" panose="020F0502020204030204" pitchFamily="34" charset="0"/>
                          <a:ea typeface="ＭＳ Ｐゴシック" panose="020B0600070205080204" pitchFamily="34" charset="-128"/>
                        </a:defRPr>
                      </a:lvl2pPr>
                      <a:lvl3pPr eaLnBrk="0" hangingPunct="0">
                        <a:spcBef>
                          <a:spcPct val="20000"/>
                        </a:spcBef>
                        <a:defRPr sz="2000">
                          <a:solidFill>
                            <a:schemeClr val="tx1"/>
                          </a:solidFill>
                          <a:latin typeface="Calibri" panose="020F0502020204030204" pitchFamily="34" charset="0"/>
                          <a:ea typeface="ＭＳ Ｐゴシック" panose="020B0600070205080204" pitchFamily="34" charset="-128"/>
                        </a:defRPr>
                      </a:lvl3pPr>
                      <a:lvl4pPr eaLnBrk="0" hangingPunct="0">
                        <a:spcBef>
                          <a:spcPct val="20000"/>
                        </a:spcBef>
                        <a:defRPr>
                          <a:solidFill>
                            <a:schemeClr val="tx1"/>
                          </a:solidFill>
                          <a:latin typeface="Calibri" panose="020F0502020204030204" pitchFamily="34" charset="0"/>
                          <a:ea typeface="ＭＳ Ｐゴシック" panose="020B0600070205080204" pitchFamily="34" charset="-128"/>
                        </a:defRPr>
                      </a:lvl4pPr>
                      <a:lvl5pPr eaLnBrk="0" hangingPunct="0">
                        <a:spcBef>
                          <a:spcPct val="20000"/>
                        </a:spcBef>
                        <a:defRPr>
                          <a:solidFill>
                            <a:schemeClr val="tx1"/>
                          </a:solidFill>
                          <a:latin typeface="Calibri" panose="020F0502020204030204" pitchFamily="34" charset="0"/>
                          <a:ea typeface="ＭＳ Ｐゴシック" panose="020B0600070205080204" pitchFamily="34" charset="-128"/>
                        </a:defRPr>
                      </a:lvl5pPr>
                      <a:lvl6pPr marL="4572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endParaRPr kumimoji="0" lang="en-AU" altLang="en-US" sz="2400" b="1" i="0" u="none" strike="noStrike" cap="none" normalizeH="0" baseline="0" dirty="0">
                        <a:ln>
                          <a:noFill/>
                        </a:ln>
                        <a:solidFill>
                          <a:srgbClr val="000000"/>
                        </a:solidFill>
                        <a:effectLst/>
                        <a:latin typeface="Arial" panose="020B0604020202020204" pitchFamily="34" charset="0"/>
                        <a:ea typeface="ＭＳ Ｐゴシック" panose="020B0600070205080204" pitchFamily="34" charset="-128"/>
                        <a:cs typeface="Arial" panose="020B0604020202020204" pitchFamily="34" charset="0"/>
                      </a:endParaRPr>
                    </a:p>
                    <a:p>
                      <a:pPr marL="0" marR="0" lvl="0" indent="0" algn="ctr" defTabSz="457200" rtl="0" eaLnBrk="1" fontAlgn="base" latinLnBrk="0" hangingPunct="1">
                        <a:lnSpc>
                          <a:spcPct val="100000"/>
                        </a:lnSpc>
                        <a:spcBef>
                          <a:spcPct val="0"/>
                        </a:spcBef>
                        <a:spcAft>
                          <a:spcPct val="0"/>
                        </a:spcAft>
                        <a:buClrTx/>
                        <a:buSzTx/>
                        <a:buFontTx/>
                        <a:buNone/>
                        <a:tabLst/>
                      </a:pPr>
                      <a:r>
                        <a:rPr kumimoji="0" lang="en-AU" altLang="en-US" sz="2400" b="1" i="0" u="none" strike="noStrike" cap="none" normalizeH="0" baseline="0" dirty="0">
                          <a:ln>
                            <a:noFill/>
                          </a:ln>
                          <a:solidFill>
                            <a:srgbClr val="FF0000"/>
                          </a:solidFill>
                          <a:effectLst/>
                          <a:latin typeface="Arial" panose="020B0604020202020204" pitchFamily="34" charset="0"/>
                          <a:ea typeface="ＭＳ Ｐゴシック" panose="020B0600070205080204" pitchFamily="34" charset="-128"/>
                          <a:cs typeface="Arial" panose="020B0604020202020204" pitchFamily="34" charset="0"/>
                        </a:rPr>
                        <a:t>Trauma reactions OVERPOWER Grief Reactions</a:t>
                      </a:r>
                      <a:r>
                        <a:rPr kumimoji="0" lang="en-AU" altLang="en-US" sz="2400" b="0" i="0" u="none" strike="noStrike" cap="none" normalizeH="0" baseline="0" dirty="0">
                          <a:ln>
                            <a:noFill/>
                          </a:ln>
                          <a:solidFill>
                            <a:srgbClr val="FF0000"/>
                          </a:solidFill>
                          <a:effectLst/>
                          <a:latin typeface="Arial" panose="020B0604020202020204" pitchFamily="34" charset="0"/>
                          <a:ea typeface="ＭＳ Ｐゴシック" panose="020B0600070205080204" pitchFamily="34" charset="-128"/>
                          <a:cs typeface="Arial" panose="020B0604020202020204" pitchFamily="34" charset="0"/>
                        </a:rPr>
                        <a:t> </a:t>
                      </a:r>
                      <a:endParaRPr kumimoji="0" lang="en-US" altLang="en-US" sz="2400" b="0" i="0" u="none" strike="noStrike" cap="none" normalizeH="0" baseline="0" dirty="0">
                        <a:ln>
                          <a:noFill/>
                        </a:ln>
                        <a:solidFill>
                          <a:srgbClr val="FF0000"/>
                        </a:solidFill>
                        <a:effectLst/>
                        <a:latin typeface="Arial" panose="020B0604020202020204" pitchFamily="34" charset="0"/>
                        <a:ea typeface="ＭＳ Ｐゴシック" panose="020B0600070205080204" pitchFamily="34" charset="-128"/>
                        <a:cs typeface="Arial" panose="020B0604020202020204"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9D8CC"/>
                    </a:solidFill>
                  </a:tcPr>
                </a:tc>
                <a:extLst>
                  <a:ext uri="{0D108BD9-81ED-4DB2-BD59-A6C34878D82A}">
                    <a16:rowId xmlns:a16="http://schemas.microsoft.com/office/drawing/2014/main" xmlns="" val="2572876958"/>
                  </a:ext>
                </a:extLst>
              </a:tr>
              <a:tr h="3871913">
                <a:tc>
                  <a:txBody>
                    <a:bodyPr/>
                    <a:lstStyle>
                      <a:lvl1pPr eaLnBrk="0" hangingPunct="0">
                        <a:spcBef>
                          <a:spcPct val="20000"/>
                        </a:spcBef>
                        <a:buFont typeface="Arial" panose="020B0604020202020204" pitchFamily="34" charset="0"/>
                        <a:defRPr sz="2800">
                          <a:solidFill>
                            <a:schemeClr val="tx1"/>
                          </a:solidFill>
                          <a:latin typeface="Calibri" panose="020F0502020204030204" pitchFamily="34" charset="0"/>
                          <a:ea typeface="ＭＳ Ｐゴシック" panose="020B0600070205080204" pitchFamily="34" charset="-128"/>
                        </a:defRPr>
                      </a:lvl1pPr>
                      <a:lvl2pPr marL="37931725" indent="-37474525" eaLnBrk="0" hangingPunct="0">
                        <a:spcBef>
                          <a:spcPct val="20000"/>
                        </a:spcBef>
                        <a:buFont typeface="Arial" panose="020B0604020202020204" pitchFamily="34" charset="0"/>
                        <a:defRPr sz="2400">
                          <a:solidFill>
                            <a:schemeClr val="tx1"/>
                          </a:solidFill>
                          <a:latin typeface="Calibri" panose="020F0502020204030204" pitchFamily="34" charset="0"/>
                          <a:ea typeface="ＭＳ Ｐゴシック" panose="020B0600070205080204" pitchFamily="34" charset="-128"/>
                        </a:defRPr>
                      </a:lvl2pPr>
                      <a:lvl3pPr eaLnBrk="0" hangingPunct="0">
                        <a:spcBef>
                          <a:spcPct val="20000"/>
                        </a:spcBef>
                        <a:defRPr sz="2000">
                          <a:solidFill>
                            <a:schemeClr val="tx1"/>
                          </a:solidFill>
                          <a:latin typeface="Calibri" panose="020F0502020204030204" pitchFamily="34" charset="0"/>
                          <a:ea typeface="ＭＳ Ｐゴシック" panose="020B0600070205080204" pitchFamily="34" charset="-128"/>
                        </a:defRPr>
                      </a:lvl3pPr>
                      <a:lvl4pPr eaLnBrk="0" hangingPunct="0">
                        <a:spcBef>
                          <a:spcPct val="20000"/>
                        </a:spcBef>
                        <a:defRPr>
                          <a:solidFill>
                            <a:schemeClr val="tx1"/>
                          </a:solidFill>
                          <a:latin typeface="Calibri" panose="020F0502020204030204" pitchFamily="34" charset="0"/>
                          <a:ea typeface="ＭＳ Ｐゴシック" panose="020B0600070205080204" pitchFamily="34" charset="-128"/>
                        </a:defRPr>
                      </a:lvl4pPr>
                      <a:lvl5pPr eaLnBrk="0" hangingPunct="0">
                        <a:spcBef>
                          <a:spcPct val="20000"/>
                        </a:spcBef>
                        <a:defRPr>
                          <a:solidFill>
                            <a:schemeClr val="tx1"/>
                          </a:solidFill>
                          <a:latin typeface="Calibri" panose="020F0502020204030204" pitchFamily="34" charset="0"/>
                          <a:ea typeface="ＭＳ Ｐゴシック" panose="020B0600070205080204" pitchFamily="34" charset="-128"/>
                        </a:defRPr>
                      </a:lvl5pPr>
                      <a:lvl6pPr marL="4572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eaLnBrk="0" fontAlgn="base" hangingPunct="0">
                        <a:spcBef>
                          <a:spcPct val="2000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AU" altLang="en-US" sz="2400" b="0" i="0" u="none" strike="noStrike" cap="none" normalizeH="0" baseline="0" dirty="0">
                          <a:ln>
                            <a:noFill/>
                          </a:ln>
                          <a:solidFill>
                            <a:srgbClr val="000000"/>
                          </a:solidFill>
                          <a:effectLst/>
                          <a:latin typeface="Arial" panose="020B0604020202020204" pitchFamily="34" charset="0"/>
                          <a:ea typeface="ＭＳ Ｐゴシック" panose="020B0600070205080204" pitchFamily="34" charset="-128"/>
                          <a:cs typeface="Arial" panose="020B0604020202020204" pitchFamily="34" charset="0"/>
                        </a:rPr>
                        <a:t>Children can be traumatised by violent or nonviolent incidents. Separation from a parent through divorce or foster care, a family member’s terminal illness or sudden death, exposure to physical or sexual abuse, witnessing drug use, house fires, tornado, flood, earthquakes, or </a:t>
                      </a:r>
                      <a:r>
                        <a:rPr kumimoji="0" lang="en-AU" altLang="en-US" sz="2400" b="0" i="0" u="none" strike="noStrike" cap="none" normalizeH="0" baseline="0" dirty="0" err="1">
                          <a:ln>
                            <a:noFill/>
                          </a:ln>
                          <a:solidFill>
                            <a:srgbClr val="000000"/>
                          </a:solidFill>
                          <a:effectLst/>
                          <a:latin typeface="Arial" panose="020B0604020202020204" pitchFamily="34" charset="0"/>
                          <a:ea typeface="ＭＳ Ｐゴシック" panose="020B0600070205080204" pitchFamily="34" charset="-128"/>
                          <a:cs typeface="Arial" panose="020B0604020202020204" pitchFamily="34" charset="0"/>
                        </a:rPr>
                        <a:t>cylcones</a:t>
                      </a:r>
                      <a:r>
                        <a:rPr kumimoji="0" lang="en-AU" altLang="en-US" sz="2400" b="0" i="0" u="none" strike="noStrike" cap="none" normalizeH="0" baseline="0" dirty="0">
                          <a:ln>
                            <a:noFill/>
                          </a:ln>
                          <a:solidFill>
                            <a:srgbClr val="000000"/>
                          </a:solidFill>
                          <a:effectLst/>
                          <a:latin typeface="Arial" panose="020B0604020202020204" pitchFamily="34" charset="0"/>
                          <a:ea typeface="ＭＳ Ｐゴシック" panose="020B0600070205080204" pitchFamily="34" charset="-128"/>
                          <a:cs typeface="Arial" panose="020B0604020202020204" pitchFamily="34" charset="0"/>
                        </a:rPr>
                        <a:t>, as well as drowning, murder, suicide, and school violence can all be traumatising incidents. </a:t>
                      </a:r>
                      <a:endParaRPr kumimoji="0" lang="en-AU" altLang="en-US" sz="1200" b="0" i="0" u="none" strike="noStrike" cap="none" normalizeH="0" baseline="0" dirty="0">
                        <a:ln>
                          <a:noFill/>
                        </a:ln>
                        <a:solidFill>
                          <a:srgbClr val="000000"/>
                        </a:solidFill>
                        <a:effectLst/>
                        <a:latin typeface="Arial" panose="020B0604020202020204" pitchFamily="34" charset="0"/>
                        <a:ea typeface="ＭＳ Ｐゴシック" panose="020B0600070205080204" pitchFamily="34" charset="-128"/>
                        <a:cs typeface="Arial" panose="020B0604020202020204" pitchFamily="34" charset="0"/>
                      </a:endParaRPr>
                    </a:p>
                    <a:p>
                      <a:pPr marL="0" marR="0" lvl="0" indent="0" algn="l" defTabSz="457200" rtl="0" eaLnBrk="1" fontAlgn="base" latinLnBrk="0" hangingPunct="1">
                        <a:lnSpc>
                          <a:spcPct val="100000"/>
                        </a:lnSpc>
                        <a:spcBef>
                          <a:spcPct val="0"/>
                        </a:spcBef>
                        <a:spcAft>
                          <a:spcPct val="0"/>
                        </a:spcAft>
                        <a:buClrTx/>
                        <a:buSzTx/>
                        <a:buFontTx/>
                        <a:buNone/>
                        <a:tabLst/>
                      </a:pPr>
                      <a:r>
                        <a:rPr kumimoji="0" lang="en-AU" altLang="en-US" sz="1200" b="0" i="0" u="none" strike="noStrike" cap="none" normalizeH="0" baseline="0" dirty="0">
                          <a:ln>
                            <a:noFill/>
                          </a:ln>
                          <a:solidFill>
                            <a:srgbClr val="000000"/>
                          </a:solidFill>
                          <a:effectLst/>
                          <a:latin typeface="Arial" panose="020B0604020202020204" pitchFamily="34" charset="0"/>
                          <a:ea typeface="ＭＳ Ｐゴシック" panose="020B0600070205080204" pitchFamily="34" charset="-128"/>
                          <a:cs typeface="Arial" panose="020B0604020202020204" pitchFamily="34" charset="0"/>
                        </a:rPr>
                        <a:t>Copyright: TLC 2011. Http://</a:t>
                      </a:r>
                      <a:r>
                        <a:rPr kumimoji="0" lang="en-AU" altLang="en-US" sz="1200" b="0" i="0" u="none" strike="noStrike" cap="none" normalizeH="0" baseline="0" dirty="0" err="1">
                          <a:ln>
                            <a:noFill/>
                          </a:ln>
                          <a:solidFill>
                            <a:srgbClr val="000000"/>
                          </a:solidFill>
                          <a:effectLst/>
                          <a:latin typeface="Arial" panose="020B0604020202020204" pitchFamily="34" charset="0"/>
                          <a:ea typeface="ＭＳ Ｐゴシック" panose="020B0600070205080204" pitchFamily="34" charset="-128"/>
                          <a:cs typeface="Arial" panose="020B0604020202020204" pitchFamily="34" charset="0"/>
                        </a:rPr>
                        <a:t>www.starrtraining.org</a:t>
                      </a:r>
                      <a:r>
                        <a:rPr kumimoji="0" lang="en-AU" altLang="en-US" sz="1200" b="0" i="0" u="none" strike="noStrike" cap="none" normalizeH="0" baseline="0" dirty="0">
                          <a:ln>
                            <a:noFill/>
                          </a:ln>
                          <a:solidFill>
                            <a:srgbClr val="000000"/>
                          </a:solidFill>
                          <a:effectLst/>
                          <a:latin typeface="Arial" panose="020B0604020202020204" pitchFamily="34" charset="0"/>
                          <a:ea typeface="ＭＳ Ｐゴシック" panose="020B0600070205080204" pitchFamily="34" charset="-128"/>
                          <a:cs typeface="Arial" panose="020B0604020202020204" pitchFamily="34" charset="0"/>
                        </a:rPr>
                        <a:t>/</a:t>
                      </a:r>
                      <a:r>
                        <a:rPr kumimoji="0" lang="en-AU" altLang="en-US" sz="1200" b="0" i="0" u="none" strike="noStrike" cap="none" normalizeH="0" baseline="0" dirty="0" err="1">
                          <a:ln>
                            <a:noFill/>
                          </a:ln>
                          <a:solidFill>
                            <a:srgbClr val="000000"/>
                          </a:solidFill>
                          <a:effectLst/>
                          <a:latin typeface="Arial" panose="020B0604020202020204" pitchFamily="34" charset="0"/>
                          <a:ea typeface="ＭＳ Ｐゴシック" panose="020B0600070205080204" pitchFamily="34" charset="-128"/>
                          <a:cs typeface="Arial" panose="020B0604020202020204" pitchFamily="34" charset="0"/>
                        </a:rPr>
                        <a:t>tlc</a:t>
                      </a:r>
                      <a:endParaRPr kumimoji="0" lang="en-US" altLang="en-US" sz="1200" b="0" i="0" u="none" strike="noStrike" cap="none" normalizeH="0" baseline="0" dirty="0">
                        <a:ln>
                          <a:noFill/>
                        </a:ln>
                        <a:solidFill>
                          <a:srgbClr val="000000"/>
                        </a:solidFill>
                        <a:effectLst/>
                        <a:latin typeface="Arial" panose="020B0604020202020204" pitchFamily="34" charset="0"/>
                        <a:ea typeface="ＭＳ Ｐゴシック" panose="020B0600070205080204" pitchFamily="34" charset="-128"/>
                        <a:cs typeface="Arial" panose="020B0604020202020204"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CECE7"/>
                    </a:solidFill>
                  </a:tcPr>
                </a:tc>
                <a:extLst>
                  <a:ext uri="{0D108BD9-81ED-4DB2-BD59-A6C34878D82A}">
                    <a16:rowId xmlns:a16="http://schemas.microsoft.com/office/drawing/2014/main" xmlns="" val="3843185179"/>
                  </a:ext>
                </a:extLst>
              </a:tr>
            </a:tbl>
          </a:graphicData>
        </a:graphic>
      </p:graphicFrame>
    </p:spTree>
    <p:extLst>
      <p:ext uri="{BB962C8B-B14F-4D97-AF65-F5344CB8AC3E}">
        <p14:creationId xmlns:p14="http://schemas.microsoft.com/office/powerpoint/2010/main" val="15420157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371600" y="0"/>
            <a:ext cx="5411584" cy="3581400"/>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71600" y="3581400"/>
            <a:ext cx="5411584" cy="3276600"/>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83184" y="0"/>
            <a:ext cx="5408815" cy="3581400"/>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83184" y="3581400"/>
            <a:ext cx="5408816" cy="3276600"/>
          </a:xfrm>
          <a:prstGeom prst="rect">
            <a:avLst/>
          </a:prstGeom>
        </p:spPr>
      </p:pic>
      <p:sp>
        <p:nvSpPr>
          <p:cNvPr id="3" name="TextBox 2"/>
          <p:cNvSpPr txBox="1"/>
          <p:nvPr/>
        </p:nvSpPr>
        <p:spPr>
          <a:xfrm>
            <a:off x="3474720" y="3208713"/>
            <a:ext cx="6633556" cy="923330"/>
          </a:xfrm>
          <a:prstGeom prst="rect">
            <a:avLst/>
          </a:prstGeom>
          <a:noFill/>
        </p:spPr>
        <p:txBody>
          <a:bodyPr wrap="square" rtlCol="0">
            <a:spAutoFit/>
          </a:bodyPr>
          <a:lstStyle/>
          <a:p>
            <a:pPr algn="ctr"/>
            <a:r>
              <a:rPr lang="en-US" sz="5400" b="1" dirty="0">
                <a:solidFill>
                  <a:srgbClr val="FFFF00"/>
                </a:solidFill>
              </a:rPr>
              <a:t>The Story of Feelings</a:t>
            </a:r>
          </a:p>
        </p:txBody>
      </p:sp>
    </p:spTree>
    <p:extLst>
      <p:ext uri="{BB962C8B-B14F-4D97-AF65-F5344CB8AC3E}">
        <p14:creationId xmlns:p14="http://schemas.microsoft.com/office/powerpoint/2010/main" val="26988548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6775" y="4069805"/>
            <a:ext cx="5991225" cy="885047"/>
          </a:xfrm>
        </p:spPr>
        <p:txBody>
          <a:bodyPr/>
          <a:lstStyle/>
          <a:p>
            <a:r>
              <a:rPr lang="en-US" sz="4000" dirty="0">
                <a:solidFill>
                  <a:srgbClr val="FF0000"/>
                </a:solidFill>
              </a:rPr>
              <a:t>“Nobody will listen!”</a:t>
            </a:r>
          </a:p>
        </p:txBody>
      </p:sp>
      <p:pic>
        <p:nvPicPr>
          <p:cNvPr id="4" name="Content Placeholder 3" descr="2016-04-24 22.50.24.jpg"/>
          <p:cNvPicPr>
            <a:picLocks noGrp="1" noChangeAspect="1"/>
          </p:cNvPicPr>
          <p:nvPr>
            <p:ph type="pic" sz="quarter" idx="15"/>
          </p:nvPr>
        </p:nvPicPr>
        <p:blipFill>
          <a:blip r:embed="rId3"/>
          <a:srcRect l="-71765" r="-71765"/>
          <a:stretch>
            <a:fillRect/>
          </a:stretch>
        </p:blipFill>
        <p:spPr>
          <a:xfrm rot="21240000">
            <a:off x="169278" y="132191"/>
            <a:ext cx="9206464" cy="4206830"/>
          </a:xfrm>
        </p:spPr>
      </p:pic>
      <p:sp>
        <p:nvSpPr>
          <p:cNvPr id="5" name="Text Placeholder 4"/>
          <p:cNvSpPr>
            <a:spLocks noGrp="1"/>
          </p:cNvSpPr>
          <p:nvPr>
            <p:ph type="body" sz="half" idx="2"/>
          </p:nvPr>
        </p:nvSpPr>
        <p:spPr>
          <a:xfrm>
            <a:off x="4220559" y="5230907"/>
            <a:ext cx="6447440" cy="865093"/>
          </a:xfrm>
        </p:spPr>
        <p:txBody>
          <a:bodyPr>
            <a:noAutofit/>
          </a:bodyPr>
          <a:lstStyle/>
          <a:p>
            <a:pPr algn="ctr"/>
            <a:r>
              <a:rPr lang="en-US" sz="2400" b="1" i="1" dirty="0"/>
              <a:t>“</a:t>
            </a:r>
            <a:r>
              <a:rPr lang="en-AU" sz="2400" b="1" i="1" dirty="0"/>
              <a:t>We make the same mistakes again and again – </a:t>
            </a:r>
          </a:p>
          <a:p>
            <a:pPr algn="ctr">
              <a:buFontTx/>
              <a:buChar char="-"/>
            </a:pPr>
            <a:r>
              <a:rPr lang="en-AU" sz="2400" b="1" i="1" dirty="0"/>
              <a:t> running from the darkness -  </a:t>
            </a:r>
          </a:p>
          <a:p>
            <a:pPr algn="ctr">
              <a:buFontTx/>
              <a:buChar char="-"/>
            </a:pPr>
            <a:r>
              <a:rPr lang="en-AU" sz="2400" b="1" i="1" dirty="0"/>
              <a:t> and you turn a blind eye …</a:t>
            </a:r>
            <a:br>
              <a:rPr lang="en-AU" sz="2400" b="1" i="1" dirty="0"/>
            </a:br>
            <a:r>
              <a:rPr lang="en-AU" sz="2400" b="1" i="1" dirty="0"/>
              <a:t>… then you can call it critical </a:t>
            </a:r>
            <a:r>
              <a:rPr lang="en-AU" sz="2400" i="1" dirty="0"/>
              <a:t>…</a:t>
            </a:r>
            <a:r>
              <a:rPr lang="en-US" sz="2400" b="1" i="1" dirty="0"/>
              <a:t>”</a:t>
            </a:r>
            <a:r>
              <a:rPr lang="en-AU" sz="2400" i="1" dirty="0"/>
              <a:t>(B2M)</a:t>
            </a:r>
            <a:r>
              <a:rPr lang="en-AU" sz="2400" dirty="0"/>
              <a:t> </a:t>
            </a:r>
            <a:endParaRPr lang="en-US" sz="2400" b="1" i="1" dirty="0"/>
          </a:p>
        </p:txBody>
      </p:sp>
      <p:sp>
        <p:nvSpPr>
          <p:cNvPr id="6" name="TextBox 5"/>
          <p:cNvSpPr txBox="1"/>
          <p:nvPr/>
        </p:nvSpPr>
        <p:spPr>
          <a:xfrm>
            <a:off x="6783184" y="406401"/>
            <a:ext cx="5408815" cy="646331"/>
          </a:xfrm>
          <a:prstGeom prst="rect">
            <a:avLst/>
          </a:prstGeom>
          <a:noFill/>
        </p:spPr>
        <p:txBody>
          <a:bodyPr wrap="square" rtlCol="0">
            <a:spAutoFit/>
          </a:bodyPr>
          <a:lstStyle/>
          <a:p>
            <a:pPr algn="ctr"/>
            <a:r>
              <a:rPr lang="en-US" sz="3600" b="1" dirty="0">
                <a:solidFill>
                  <a:srgbClr val="FF0000"/>
                </a:solidFill>
              </a:rPr>
              <a:t>Hearing</a:t>
            </a:r>
            <a:r>
              <a:rPr lang="en-US" sz="3600" b="1" dirty="0"/>
              <a:t> </a:t>
            </a:r>
            <a:r>
              <a:rPr lang="en-US" sz="3600" b="1" dirty="0">
                <a:solidFill>
                  <a:srgbClr val="FF0000"/>
                </a:solidFill>
              </a:rPr>
              <a:t>things</a:t>
            </a:r>
            <a:r>
              <a:rPr lang="en-US" sz="3600" b="1" dirty="0"/>
              <a:t> </a:t>
            </a:r>
            <a:r>
              <a:rPr lang="en-US" sz="3600" b="1" dirty="0">
                <a:solidFill>
                  <a:srgbClr val="FF0000"/>
                </a:solidFill>
              </a:rPr>
              <a:t>differently</a:t>
            </a:r>
          </a:p>
        </p:txBody>
      </p:sp>
    </p:spTree>
    <p:extLst>
      <p:ext uri="{BB962C8B-B14F-4D97-AF65-F5344CB8AC3E}">
        <p14:creationId xmlns:p14="http://schemas.microsoft.com/office/powerpoint/2010/main" val="1198020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219200" y="4186988"/>
            <a:ext cx="9753600" cy="1082843"/>
          </a:xfrm>
        </p:spPr>
        <p:txBody>
          <a:bodyPr/>
          <a:lstStyle/>
          <a:p>
            <a:pPr algn="ctr"/>
            <a:r>
              <a:rPr lang="en-US" i="1" dirty="0">
                <a:solidFill>
                  <a:schemeClr val="tx1"/>
                </a:solidFill>
              </a:rPr>
              <a:t>… Running from the </a:t>
            </a:r>
            <a:r>
              <a:rPr lang="en-US" i="1" dirty="0">
                <a:solidFill>
                  <a:srgbClr val="000000"/>
                </a:solidFill>
              </a:rPr>
              <a:t>Darkness …</a:t>
            </a:r>
          </a:p>
        </p:txBody>
      </p:sp>
      <p:sp>
        <p:nvSpPr>
          <p:cNvPr id="9" name="Text Placeholder 8"/>
          <p:cNvSpPr>
            <a:spLocks noGrp="1"/>
          </p:cNvSpPr>
          <p:nvPr>
            <p:ph type="body" sz="half" idx="2"/>
          </p:nvPr>
        </p:nvSpPr>
        <p:spPr>
          <a:xfrm>
            <a:off x="2104073" y="5269832"/>
            <a:ext cx="9638747" cy="962526"/>
          </a:xfrm>
        </p:spPr>
        <p:txBody>
          <a:bodyPr>
            <a:normAutofit fontScale="92500" lnSpcReduction="20000"/>
          </a:bodyPr>
          <a:lstStyle/>
          <a:p>
            <a:endParaRPr lang="en-AU" dirty="0"/>
          </a:p>
          <a:p>
            <a:pPr marL="457200" indent="-457200" algn="ctr">
              <a:buFontTx/>
              <a:buChar char="-"/>
            </a:pPr>
            <a:r>
              <a:rPr lang="en-AU" sz="2800" b="1" dirty="0"/>
              <a:t>to name and know our stories of pain and disorder </a:t>
            </a:r>
            <a:r>
              <a:rPr lang="mr-IN" sz="2800" b="1" dirty="0"/>
              <a:t>–</a:t>
            </a:r>
            <a:r>
              <a:rPr lang="en-AU" sz="2800" b="1" dirty="0"/>
              <a:t> </a:t>
            </a:r>
          </a:p>
          <a:p>
            <a:pPr marL="457200" indent="-457200" algn="ctr">
              <a:buFontTx/>
              <a:buChar char="-"/>
            </a:pPr>
            <a:r>
              <a:rPr lang="en-AU" sz="2800" b="1" dirty="0"/>
              <a:t>Why we do the things we do.</a:t>
            </a:r>
            <a:endParaRPr lang="en-US" sz="2800" b="1" dirty="0"/>
          </a:p>
        </p:txBody>
      </p:sp>
      <p:pic>
        <p:nvPicPr>
          <p:cNvPr id="7" name="Picture Placeholder 6" descr="P1010799.jpg"/>
          <p:cNvPicPr>
            <a:picLocks noGrp="1" noChangeAspect="1"/>
          </p:cNvPicPr>
          <p:nvPr>
            <p:ph type="pic" sz="quarter" idx="15"/>
          </p:nvPr>
        </p:nvPicPr>
        <p:blipFill>
          <a:blip r:embed="rId2"/>
          <a:srcRect l="-60082" r="-60082"/>
          <a:stretch>
            <a:fillRect/>
          </a:stretch>
        </p:blipFill>
        <p:spPr>
          <a:xfrm rot="232774">
            <a:off x="2099497" y="306071"/>
            <a:ext cx="10097556" cy="3902009"/>
          </a:xfrm>
        </p:spPr>
      </p:pic>
      <p:sp>
        <p:nvSpPr>
          <p:cNvPr id="2" name="TextBox 1"/>
          <p:cNvSpPr txBox="1"/>
          <p:nvPr/>
        </p:nvSpPr>
        <p:spPr>
          <a:xfrm>
            <a:off x="721895" y="385011"/>
            <a:ext cx="4042609" cy="523220"/>
          </a:xfrm>
          <a:prstGeom prst="rect">
            <a:avLst/>
          </a:prstGeom>
          <a:noFill/>
        </p:spPr>
        <p:txBody>
          <a:bodyPr wrap="square" rtlCol="0">
            <a:spAutoFit/>
          </a:bodyPr>
          <a:lstStyle/>
          <a:p>
            <a:pPr algn="r"/>
            <a:r>
              <a:rPr lang="en-US" sz="2800" b="1" dirty="0"/>
              <a:t>Understanding triggers </a:t>
            </a:r>
          </a:p>
        </p:txBody>
      </p:sp>
      <p:sp>
        <p:nvSpPr>
          <p:cNvPr id="3" name="TextBox 2"/>
          <p:cNvSpPr txBox="1"/>
          <p:nvPr/>
        </p:nvSpPr>
        <p:spPr>
          <a:xfrm>
            <a:off x="721895" y="1336431"/>
            <a:ext cx="4465567" cy="1938992"/>
          </a:xfrm>
          <a:prstGeom prst="rect">
            <a:avLst/>
          </a:prstGeom>
          <a:noFill/>
        </p:spPr>
        <p:txBody>
          <a:bodyPr wrap="square" rtlCol="0">
            <a:spAutoFit/>
          </a:bodyPr>
          <a:lstStyle/>
          <a:p>
            <a:r>
              <a:rPr lang="en-US" sz="2400" b="1" dirty="0">
                <a:solidFill>
                  <a:srgbClr val="C00000"/>
                </a:solidFill>
              </a:rPr>
              <a:t>Excited</a:t>
            </a:r>
          </a:p>
          <a:p>
            <a:r>
              <a:rPr lang="en-US" sz="2400" b="1" dirty="0">
                <a:solidFill>
                  <a:srgbClr val="C00000"/>
                </a:solidFill>
              </a:rPr>
              <a:t>Frightened</a:t>
            </a:r>
          </a:p>
          <a:p>
            <a:r>
              <a:rPr lang="en-US" sz="2400" b="1" dirty="0">
                <a:solidFill>
                  <a:srgbClr val="C00000"/>
                </a:solidFill>
              </a:rPr>
              <a:t>READY (I am Loved)</a:t>
            </a:r>
          </a:p>
          <a:p>
            <a:r>
              <a:rPr lang="en-US" sz="2400" b="1" dirty="0">
                <a:solidFill>
                  <a:srgbClr val="C00000"/>
                </a:solidFill>
              </a:rPr>
              <a:t>Anxious</a:t>
            </a:r>
          </a:p>
          <a:p>
            <a:r>
              <a:rPr lang="en-US" sz="2400" b="1" dirty="0">
                <a:solidFill>
                  <a:srgbClr val="C00000"/>
                </a:solidFill>
              </a:rPr>
              <a:t>INSPIRED (I can do SOMETHING)</a:t>
            </a:r>
          </a:p>
        </p:txBody>
      </p:sp>
    </p:spTree>
    <p:extLst>
      <p:ext uri="{BB962C8B-B14F-4D97-AF65-F5344CB8AC3E}">
        <p14:creationId xmlns:p14="http://schemas.microsoft.com/office/powerpoint/2010/main" val="2435205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P1010782.jpg"/>
          <p:cNvPicPr>
            <a:picLocks noGrp="1" noChangeAspect="1"/>
          </p:cNvPicPr>
          <p:nvPr>
            <p:ph idx="4294967295"/>
          </p:nvPr>
        </p:nvPicPr>
        <p:blipFill>
          <a:blip r:embed="rId3"/>
          <a:srcRect l="-59322" r="-59322"/>
          <a:stretch>
            <a:fillRect/>
          </a:stretch>
        </p:blipFill>
        <p:spPr>
          <a:xfrm>
            <a:off x="310663" y="0"/>
            <a:ext cx="11299708" cy="6858000"/>
          </a:xfrm>
        </p:spPr>
      </p:pic>
      <p:sp>
        <p:nvSpPr>
          <p:cNvPr id="5" name="TextBox 4"/>
          <p:cNvSpPr txBox="1"/>
          <p:nvPr/>
        </p:nvSpPr>
        <p:spPr>
          <a:xfrm rot="10800000" flipV="1">
            <a:off x="776374" y="5101407"/>
            <a:ext cx="2525314" cy="1569660"/>
          </a:xfrm>
          <a:prstGeom prst="rect">
            <a:avLst/>
          </a:prstGeom>
          <a:noFill/>
        </p:spPr>
        <p:txBody>
          <a:bodyPr wrap="square" rtlCol="0">
            <a:spAutoFit/>
          </a:bodyPr>
          <a:lstStyle/>
          <a:p>
            <a:r>
              <a:rPr lang="en-US" sz="3200" b="1" dirty="0">
                <a:solidFill>
                  <a:srgbClr val="C00000"/>
                </a:solidFill>
                <a:effectLst>
                  <a:glow rad="101600">
                    <a:schemeClr val="accent1">
                      <a:alpha val="75000"/>
                    </a:schemeClr>
                  </a:glow>
                </a:effectLst>
              </a:rPr>
              <a:t>Growing </a:t>
            </a:r>
          </a:p>
          <a:p>
            <a:r>
              <a:rPr lang="en-US" sz="3200" b="1" dirty="0">
                <a:solidFill>
                  <a:srgbClr val="C00000"/>
                </a:solidFill>
                <a:effectLst>
                  <a:glow rad="101600">
                    <a:schemeClr val="accent1">
                      <a:alpha val="75000"/>
                    </a:schemeClr>
                  </a:glow>
                </a:effectLst>
              </a:rPr>
              <a:t>Communities</a:t>
            </a:r>
          </a:p>
          <a:p>
            <a:r>
              <a:rPr lang="en-US" sz="3200" b="1" dirty="0">
                <a:solidFill>
                  <a:srgbClr val="C00000"/>
                </a:solidFill>
                <a:effectLst>
                  <a:glow rad="101600">
                    <a:schemeClr val="accent1">
                      <a:alpha val="75000"/>
                    </a:schemeClr>
                  </a:glow>
                </a:effectLst>
              </a:rPr>
              <a:t>Of Care</a:t>
            </a:r>
          </a:p>
        </p:txBody>
      </p:sp>
      <p:sp>
        <p:nvSpPr>
          <p:cNvPr id="6" name="TextBox 5"/>
          <p:cNvSpPr txBox="1"/>
          <p:nvPr/>
        </p:nvSpPr>
        <p:spPr>
          <a:xfrm>
            <a:off x="9205993" y="207086"/>
            <a:ext cx="2681207" cy="1077218"/>
          </a:xfrm>
          <a:prstGeom prst="rect">
            <a:avLst/>
          </a:prstGeom>
          <a:noFill/>
        </p:spPr>
        <p:txBody>
          <a:bodyPr wrap="square" rtlCol="0">
            <a:spAutoFit/>
          </a:bodyPr>
          <a:lstStyle/>
          <a:p>
            <a:r>
              <a:rPr lang="en-US" sz="3200" b="1" dirty="0">
                <a:solidFill>
                  <a:srgbClr val="C00000"/>
                </a:solidFill>
                <a:effectLst>
                  <a:glow rad="101600">
                    <a:schemeClr val="accent1">
                      <a:alpha val="75000"/>
                    </a:schemeClr>
                  </a:glow>
                </a:effectLst>
              </a:rPr>
              <a:t>Communities</a:t>
            </a:r>
          </a:p>
          <a:p>
            <a:r>
              <a:rPr lang="en-US" sz="3200" b="1" dirty="0">
                <a:solidFill>
                  <a:srgbClr val="C00000"/>
                </a:solidFill>
                <a:effectLst>
                  <a:glow rad="101600">
                    <a:schemeClr val="accent1">
                      <a:alpha val="75000"/>
                    </a:schemeClr>
                  </a:glow>
                </a:effectLst>
              </a:rPr>
              <a:t> of  Practice</a:t>
            </a:r>
          </a:p>
        </p:txBody>
      </p:sp>
      <p:sp>
        <p:nvSpPr>
          <p:cNvPr id="7" name="TextBox 6"/>
          <p:cNvSpPr txBox="1"/>
          <p:nvPr/>
        </p:nvSpPr>
        <p:spPr>
          <a:xfrm>
            <a:off x="3492709" y="2713703"/>
            <a:ext cx="4943194" cy="2308324"/>
          </a:xfrm>
          <a:prstGeom prst="rect">
            <a:avLst/>
          </a:prstGeom>
          <a:noFill/>
        </p:spPr>
        <p:txBody>
          <a:bodyPr wrap="square" rtlCol="0">
            <a:spAutoFit/>
          </a:bodyPr>
          <a:lstStyle/>
          <a:p>
            <a:pPr algn="ctr"/>
            <a:r>
              <a:rPr lang="en-US" sz="3600" b="1" dirty="0">
                <a:solidFill>
                  <a:srgbClr val="FFFF00"/>
                </a:solidFill>
                <a:effectLst>
                  <a:glow rad="101600">
                    <a:schemeClr val="accent1">
                      <a:alpha val="75000"/>
                    </a:schemeClr>
                  </a:glow>
                </a:effectLst>
              </a:rPr>
              <a:t>Social </a:t>
            </a:r>
          </a:p>
          <a:p>
            <a:pPr algn="ctr"/>
            <a:r>
              <a:rPr lang="en-US" sz="3600" b="1" dirty="0">
                <a:solidFill>
                  <a:srgbClr val="FFFF00"/>
                </a:solidFill>
                <a:effectLst>
                  <a:glow rad="101600">
                    <a:schemeClr val="accent1">
                      <a:alpha val="75000"/>
                    </a:schemeClr>
                  </a:glow>
                </a:effectLst>
              </a:rPr>
              <a:t>Ecological </a:t>
            </a:r>
          </a:p>
          <a:p>
            <a:pPr algn="ctr"/>
            <a:r>
              <a:rPr lang="en-US" sz="3600" b="1" dirty="0">
                <a:solidFill>
                  <a:srgbClr val="FFFF00"/>
                </a:solidFill>
                <a:effectLst>
                  <a:glow rad="101600">
                    <a:schemeClr val="accent1">
                      <a:alpha val="75000"/>
                    </a:schemeClr>
                  </a:glow>
                </a:effectLst>
              </a:rPr>
              <a:t>Systems </a:t>
            </a:r>
          </a:p>
          <a:p>
            <a:pPr algn="ctr"/>
            <a:r>
              <a:rPr lang="en-US" sz="3600" b="1" dirty="0">
                <a:solidFill>
                  <a:srgbClr val="FFFF00"/>
                </a:solidFill>
                <a:effectLst>
                  <a:glow rad="101600">
                    <a:schemeClr val="accent1">
                      <a:alpha val="75000"/>
                    </a:schemeClr>
                  </a:glow>
                </a:effectLst>
              </a:rPr>
              <a:t>Theory</a:t>
            </a:r>
          </a:p>
        </p:txBody>
      </p:sp>
      <p:sp>
        <p:nvSpPr>
          <p:cNvPr id="2" name="TextBox 1"/>
          <p:cNvSpPr txBox="1"/>
          <p:nvPr/>
        </p:nvSpPr>
        <p:spPr>
          <a:xfrm>
            <a:off x="776376" y="207086"/>
            <a:ext cx="2525313" cy="5909310"/>
          </a:xfrm>
          <a:prstGeom prst="rect">
            <a:avLst/>
          </a:prstGeom>
          <a:noFill/>
        </p:spPr>
        <p:txBody>
          <a:bodyPr wrap="square" rtlCol="0">
            <a:spAutoFit/>
          </a:bodyPr>
          <a:lstStyle/>
          <a:p>
            <a:r>
              <a:rPr lang="en-US" sz="2400" b="1" dirty="0">
                <a:solidFill>
                  <a:schemeClr val="bg2">
                    <a:lumMod val="25000"/>
                  </a:schemeClr>
                </a:solidFill>
                <a:cs typeface="Apple Casual"/>
              </a:rPr>
              <a:t>Communities of Care </a:t>
            </a:r>
            <a:r>
              <a:rPr lang="en-AU" sz="2400" b="1" dirty="0">
                <a:solidFill>
                  <a:schemeClr val="bg2">
                    <a:lumMod val="25000"/>
                  </a:schemeClr>
                </a:solidFill>
                <a:cs typeface="Apple Casual"/>
              </a:rPr>
              <a:t>is the name given to groups of people who live together in small communities,  who care for each other, and who work together to meet </a:t>
            </a:r>
          </a:p>
          <a:p>
            <a:r>
              <a:rPr lang="en-AU" sz="2400" b="1" dirty="0">
                <a:solidFill>
                  <a:schemeClr val="bg2">
                    <a:lumMod val="25000"/>
                  </a:schemeClr>
                </a:solidFill>
                <a:cs typeface="Apple Casual"/>
              </a:rPr>
              <a:t>their own needs, change their own circumstances.</a:t>
            </a:r>
          </a:p>
          <a:p>
            <a:endParaRPr lang="en-AU" sz="2400" b="1" dirty="0">
              <a:solidFill>
                <a:schemeClr val="bg2">
                  <a:lumMod val="25000"/>
                </a:schemeClr>
              </a:solidFill>
              <a:cs typeface="Apple Casual"/>
            </a:endParaRPr>
          </a:p>
          <a:p>
            <a:endParaRPr lang="en-US" sz="2400" b="1" dirty="0">
              <a:solidFill>
                <a:schemeClr val="bg2">
                  <a:lumMod val="25000"/>
                </a:schemeClr>
              </a:solidFill>
              <a:cs typeface="Apple Casual"/>
            </a:endParaRPr>
          </a:p>
          <a:p>
            <a:endParaRPr lang="en-US" dirty="0"/>
          </a:p>
        </p:txBody>
      </p:sp>
      <p:sp>
        <p:nvSpPr>
          <p:cNvPr id="3" name="TextBox 2"/>
          <p:cNvSpPr txBox="1"/>
          <p:nvPr/>
        </p:nvSpPr>
        <p:spPr>
          <a:xfrm>
            <a:off x="8626922" y="1284304"/>
            <a:ext cx="3565079" cy="5632311"/>
          </a:xfrm>
          <a:prstGeom prst="rect">
            <a:avLst/>
          </a:prstGeom>
          <a:noFill/>
        </p:spPr>
        <p:txBody>
          <a:bodyPr wrap="square" rtlCol="0">
            <a:spAutoFit/>
          </a:bodyPr>
          <a:lstStyle/>
          <a:p>
            <a:r>
              <a:rPr lang="en-US" sz="2400" b="1" dirty="0">
                <a:solidFill>
                  <a:schemeClr val="bg2">
                    <a:lumMod val="25000"/>
                  </a:schemeClr>
                </a:solidFill>
                <a:cs typeface="Apple Casual"/>
              </a:rPr>
              <a:t>Communities of Practice</a:t>
            </a:r>
            <a:r>
              <a:rPr lang="en-AU" sz="2400" b="1" dirty="0">
                <a:solidFill>
                  <a:schemeClr val="bg2">
                    <a:lumMod val="25000"/>
                  </a:schemeClr>
                </a:solidFill>
                <a:cs typeface="Apple Casual"/>
              </a:rPr>
              <a:t> </a:t>
            </a:r>
          </a:p>
          <a:p>
            <a:r>
              <a:rPr lang="en-AU" sz="2400" b="1" dirty="0">
                <a:solidFill>
                  <a:schemeClr val="bg2">
                    <a:lumMod val="25000"/>
                  </a:schemeClr>
                </a:solidFill>
                <a:cs typeface="Apple Casual"/>
              </a:rPr>
              <a:t>are the collection of people who engage on an ongoing basis in some common endeavour generally through professional practice.  In this case we are referring to the group of people who are employed to deliver services to our communities.  They may be doctors, health workers, mental health workers, teachers, etc.  </a:t>
            </a:r>
          </a:p>
        </p:txBody>
      </p:sp>
    </p:spTree>
    <p:extLst>
      <p:ext uri="{BB962C8B-B14F-4D97-AF65-F5344CB8AC3E}">
        <p14:creationId xmlns:p14="http://schemas.microsoft.com/office/powerpoint/2010/main" val="31827537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697BB6E-BE68-BA40-BD67-0F2C2A3CD262}"/>
              </a:ext>
            </a:extLst>
          </p:cNvPr>
          <p:cNvSpPr>
            <a:spLocks noGrp="1"/>
          </p:cNvSpPr>
          <p:nvPr>
            <p:ph type="title"/>
          </p:nvPr>
        </p:nvSpPr>
        <p:spPr>
          <a:xfrm>
            <a:off x="1858297" y="191729"/>
            <a:ext cx="9601200" cy="1194619"/>
          </a:xfrm>
        </p:spPr>
        <p:txBody>
          <a:bodyPr>
            <a:normAutofit fontScale="90000"/>
          </a:bodyPr>
          <a:lstStyle/>
          <a:p>
            <a:pPr algn="ctr"/>
            <a:r>
              <a:rPr lang="en-AU" dirty="0"/>
              <a:t>Adverse Childhood Experiences (ACE’s)</a:t>
            </a:r>
            <a:br>
              <a:rPr lang="en-AU" dirty="0"/>
            </a:br>
            <a:r>
              <a:rPr lang="en-AU" dirty="0"/>
              <a:t>Childhood trauma</a:t>
            </a:r>
            <a:endParaRPr lang="en-US" dirty="0"/>
          </a:p>
        </p:txBody>
      </p:sp>
      <p:sp>
        <p:nvSpPr>
          <p:cNvPr id="3" name="Content Placeholder 2">
            <a:extLst>
              <a:ext uri="{FF2B5EF4-FFF2-40B4-BE49-F238E27FC236}">
                <a16:creationId xmlns:a16="http://schemas.microsoft.com/office/drawing/2014/main" xmlns="" id="{AED8A885-0677-0E45-B433-E4A31415EDD4}"/>
              </a:ext>
            </a:extLst>
          </p:cNvPr>
          <p:cNvSpPr>
            <a:spLocks noGrp="1"/>
          </p:cNvSpPr>
          <p:nvPr>
            <p:ph idx="1"/>
          </p:nvPr>
        </p:nvSpPr>
        <p:spPr>
          <a:xfrm>
            <a:off x="1371599" y="1386347"/>
            <a:ext cx="10633587" cy="4734233"/>
          </a:xfrm>
        </p:spPr>
        <p:txBody>
          <a:bodyPr>
            <a:normAutofit lnSpcReduction="10000"/>
          </a:bodyPr>
          <a:lstStyle/>
          <a:p>
            <a:r>
              <a:rPr lang="en-US" sz="2400" dirty="0"/>
              <a:t>‘Childhood trauma including abuse and neglect, is probably the single most public health challenge [we face], a challenge that has the potential to be resolved by appropriate prevention and intervention’ </a:t>
            </a:r>
            <a:r>
              <a:rPr lang="en-US" sz="2400" b="1" dirty="0"/>
              <a:t>[healing].</a:t>
            </a:r>
          </a:p>
          <a:p>
            <a:r>
              <a:rPr lang="en-US" sz="2400" b="1" dirty="0"/>
              <a:t>In Children</a:t>
            </a:r>
            <a:r>
              <a:rPr lang="en-US" sz="2400" dirty="0"/>
              <a:t>: a violation of a child’s sense of safety and trust, of self worth, with a loss of coherent sense of self, shame grief self and other destructive </a:t>
            </a:r>
            <a:r>
              <a:rPr lang="en-US" sz="2400" dirty="0" err="1"/>
              <a:t>behaviours</a:t>
            </a:r>
            <a:r>
              <a:rPr lang="en-US" sz="2400" dirty="0"/>
              <a:t>. …</a:t>
            </a:r>
          </a:p>
          <a:p>
            <a:r>
              <a:rPr lang="en-US" sz="2400" b="1" dirty="0"/>
              <a:t>In Youth: </a:t>
            </a:r>
            <a:r>
              <a:rPr lang="en-US" sz="2400" dirty="0"/>
              <a:t>Un-modulated aggression, difficulty in negotiating relationships with caregivers, peers partners, clear link between suicide, self harm, alcohol and other drug misuse, …</a:t>
            </a:r>
          </a:p>
          <a:p>
            <a:r>
              <a:rPr lang="en-US" sz="2400" b="1" dirty="0"/>
              <a:t>In Adults: </a:t>
            </a:r>
            <a:r>
              <a:rPr lang="en-US" sz="2400" dirty="0"/>
              <a:t>More likely to develop heart disease, cancer, stroke, diabetes, liver disease, and have skeletal fractures. …</a:t>
            </a:r>
          </a:p>
          <a:p>
            <a:r>
              <a:rPr lang="en-US" sz="2400" dirty="0"/>
              <a:t>People with childhood histories of trauma make up almost our entire juvenile detention, prison populations.</a:t>
            </a:r>
          </a:p>
          <a:p>
            <a:endParaRPr lang="en-US" b="1" dirty="0"/>
          </a:p>
        </p:txBody>
      </p:sp>
      <p:sp>
        <p:nvSpPr>
          <p:cNvPr id="4" name="TextBox 3">
            <a:extLst>
              <a:ext uri="{FF2B5EF4-FFF2-40B4-BE49-F238E27FC236}">
                <a16:creationId xmlns:a16="http://schemas.microsoft.com/office/drawing/2014/main" xmlns="" id="{C264C282-7D5B-1741-BE72-5E770AC4F4C8}"/>
              </a:ext>
            </a:extLst>
          </p:cNvPr>
          <p:cNvSpPr txBox="1"/>
          <p:nvPr/>
        </p:nvSpPr>
        <p:spPr>
          <a:xfrm>
            <a:off x="1150374" y="6282813"/>
            <a:ext cx="10854812" cy="584775"/>
          </a:xfrm>
          <a:prstGeom prst="rect">
            <a:avLst/>
          </a:prstGeom>
          <a:noFill/>
        </p:spPr>
        <p:txBody>
          <a:bodyPr wrap="square" rtlCol="0">
            <a:spAutoFit/>
          </a:bodyPr>
          <a:lstStyle/>
          <a:p>
            <a:pPr marL="285750" indent="-285750">
              <a:buFont typeface="Arial" panose="020B0604020202020204" pitchFamily="34" charset="0"/>
              <a:buChar char="•"/>
            </a:pPr>
            <a:r>
              <a:rPr lang="en-AU" sz="1600" dirty="0"/>
              <a:t>Van der Kolk, B (2007) Developmental impact of Childhood Trauma, in Understanding Trauma, integrating biological, clinical and cultural perspectives, </a:t>
            </a:r>
            <a:r>
              <a:rPr lang="en-AU" sz="1600" dirty="0" err="1"/>
              <a:t>Kirmayer</a:t>
            </a:r>
            <a:r>
              <a:rPr lang="en-AU" sz="1600" dirty="0"/>
              <a:t>, L. </a:t>
            </a:r>
            <a:r>
              <a:rPr lang="en-AU" sz="1600" dirty="0" err="1"/>
              <a:t>Lemelson</a:t>
            </a:r>
            <a:r>
              <a:rPr lang="en-AU" sz="1600" dirty="0"/>
              <a:t>, R, Barad, M. Cambridge University Press p 224.</a:t>
            </a:r>
          </a:p>
        </p:txBody>
      </p:sp>
    </p:spTree>
    <p:extLst>
      <p:ext uri="{BB962C8B-B14F-4D97-AF65-F5344CB8AC3E}">
        <p14:creationId xmlns:p14="http://schemas.microsoft.com/office/powerpoint/2010/main" val="104495872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2138977-E5A2-AF4A-9116-FB0EDB1C0E82}"/>
              </a:ext>
            </a:extLst>
          </p:cNvPr>
          <p:cNvSpPr>
            <a:spLocks noGrp="1"/>
          </p:cNvSpPr>
          <p:nvPr>
            <p:ph type="title"/>
          </p:nvPr>
        </p:nvSpPr>
        <p:spPr>
          <a:xfrm>
            <a:off x="2094271" y="353961"/>
            <a:ext cx="9719187" cy="1179871"/>
          </a:xfrm>
        </p:spPr>
        <p:txBody>
          <a:bodyPr>
            <a:normAutofit/>
          </a:bodyPr>
          <a:lstStyle/>
          <a:p>
            <a:r>
              <a:rPr lang="en-AU" sz="3200" b="1" dirty="0"/>
              <a:t>We found the women generally, would have diagnosis of complex trauma. Often, so did their violent partners.</a:t>
            </a:r>
            <a:endParaRPr lang="en-US" sz="3200" dirty="0"/>
          </a:p>
        </p:txBody>
      </p:sp>
      <p:sp>
        <p:nvSpPr>
          <p:cNvPr id="3" name="Content Placeholder 2">
            <a:extLst>
              <a:ext uri="{FF2B5EF4-FFF2-40B4-BE49-F238E27FC236}">
                <a16:creationId xmlns:a16="http://schemas.microsoft.com/office/drawing/2014/main" xmlns="" id="{F8FDF134-7483-C140-9B0C-AB16ABD359D8}"/>
              </a:ext>
            </a:extLst>
          </p:cNvPr>
          <p:cNvSpPr>
            <a:spLocks noGrp="1"/>
          </p:cNvSpPr>
          <p:nvPr>
            <p:ph sz="half" idx="1"/>
          </p:nvPr>
        </p:nvSpPr>
        <p:spPr>
          <a:xfrm>
            <a:off x="1887794" y="1533832"/>
            <a:ext cx="4424516" cy="5324167"/>
          </a:xfrm>
        </p:spPr>
        <p:txBody>
          <a:bodyPr>
            <a:normAutofit fontScale="92500" lnSpcReduction="20000"/>
          </a:bodyPr>
          <a:lstStyle/>
          <a:p>
            <a:pPr marL="0" indent="0">
              <a:buNone/>
            </a:pPr>
            <a:r>
              <a:rPr lang="en-US" sz="2200" b="1" dirty="0">
                <a:solidFill>
                  <a:schemeClr val="tx1"/>
                </a:solidFill>
              </a:rPr>
              <a:t>The ten questions for ACE Score </a:t>
            </a:r>
          </a:p>
          <a:p>
            <a:pPr marL="457200" indent="-457200">
              <a:buFont typeface="+mj-lt"/>
              <a:buAutoNum type="arabicPeriod"/>
            </a:pPr>
            <a:r>
              <a:rPr lang="en-US" sz="2200" b="1" dirty="0">
                <a:solidFill>
                  <a:schemeClr val="tx1"/>
                </a:solidFill>
              </a:rPr>
              <a:t>Emotional Abuse</a:t>
            </a:r>
          </a:p>
          <a:p>
            <a:pPr marL="457200" indent="-457200">
              <a:buFont typeface="+mj-lt"/>
              <a:buAutoNum type="arabicPeriod"/>
            </a:pPr>
            <a:r>
              <a:rPr lang="en-US" sz="2200" b="1" dirty="0">
                <a:solidFill>
                  <a:schemeClr val="tx1"/>
                </a:solidFill>
              </a:rPr>
              <a:t>Physical Abuse</a:t>
            </a:r>
          </a:p>
          <a:p>
            <a:pPr marL="457200" indent="-457200">
              <a:buFont typeface="+mj-lt"/>
              <a:buAutoNum type="arabicPeriod"/>
            </a:pPr>
            <a:r>
              <a:rPr lang="en-US" sz="2200" b="1" dirty="0">
                <a:solidFill>
                  <a:schemeClr val="tx1"/>
                </a:solidFill>
              </a:rPr>
              <a:t>Sexual Abuse</a:t>
            </a:r>
          </a:p>
          <a:p>
            <a:pPr marL="457200" indent="-457200">
              <a:buFont typeface="+mj-lt"/>
              <a:buAutoNum type="arabicPeriod"/>
            </a:pPr>
            <a:r>
              <a:rPr lang="en-US" sz="2200" b="1" dirty="0">
                <a:solidFill>
                  <a:schemeClr val="tx1"/>
                </a:solidFill>
              </a:rPr>
              <a:t>Emotional Neglect</a:t>
            </a:r>
          </a:p>
          <a:p>
            <a:pPr marL="457200" indent="-457200">
              <a:buFont typeface="+mj-lt"/>
              <a:buAutoNum type="arabicPeriod"/>
            </a:pPr>
            <a:r>
              <a:rPr lang="en-US" sz="2200" b="1" dirty="0">
                <a:solidFill>
                  <a:schemeClr val="tx1"/>
                </a:solidFill>
              </a:rPr>
              <a:t>Physical Neglect</a:t>
            </a:r>
          </a:p>
          <a:p>
            <a:pPr marL="457200" indent="-457200">
              <a:buFont typeface="+mj-lt"/>
              <a:buAutoNum type="arabicPeriod"/>
            </a:pPr>
            <a:r>
              <a:rPr lang="en-US" sz="2200" b="1" dirty="0">
                <a:solidFill>
                  <a:schemeClr val="tx1"/>
                </a:solidFill>
              </a:rPr>
              <a:t>Family Violence</a:t>
            </a:r>
          </a:p>
          <a:p>
            <a:pPr marL="457200" indent="-457200">
              <a:buFont typeface="+mj-lt"/>
              <a:buAutoNum type="arabicPeriod"/>
            </a:pPr>
            <a:r>
              <a:rPr lang="en-US" sz="2200" b="1" dirty="0">
                <a:solidFill>
                  <a:schemeClr val="tx1"/>
                </a:solidFill>
              </a:rPr>
              <a:t>Household Substance Abuse</a:t>
            </a:r>
          </a:p>
          <a:p>
            <a:pPr marL="457200" indent="-457200">
              <a:buFont typeface="+mj-lt"/>
              <a:buAutoNum type="arabicPeriod"/>
            </a:pPr>
            <a:r>
              <a:rPr lang="en-US" sz="2200" b="1" dirty="0">
                <a:solidFill>
                  <a:schemeClr val="tx1"/>
                </a:solidFill>
              </a:rPr>
              <a:t>Household Mental Illness</a:t>
            </a:r>
          </a:p>
          <a:p>
            <a:pPr marL="457200" indent="-457200">
              <a:buFont typeface="+mj-lt"/>
              <a:buAutoNum type="arabicPeriod"/>
            </a:pPr>
            <a:r>
              <a:rPr lang="en-US" sz="2200" b="1" dirty="0">
                <a:solidFill>
                  <a:schemeClr val="tx1"/>
                </a:solidFill>
              </a:rPr>
              <a:t>Parental Separation</a:t>
            </a:r>
          </a:p>
          <a:p>
            <a:pPr marL="457200" indent="-457200">
              <a:buFont typeface="+mj-lt"/>
              <a:buAutoNum type="arabicPeriod"/>
            </a:pPr>
            <a:r>
              <a:rPr lang="en-US" sz="2200" b="1" dirty="0">
                <a:solidFill>
                  <a:schemeClr val="tx1"/>
                </a:solidFill>
              </a:rPr>
              <a:t>Household Member incarcerated.</a:t>
            </a:r>
          </a:p>
          <a:p>
            <a:pPr marL="457200" indent="-457200">
              <a:buFont typeface="+mj-lt"/>
              <a:buAutoNum type="arabicPeriod"/>
            </a:pPr>
            <a:endParaRPr lang="en-US" b="1" dirty="0">
              <a:solidFill>
                <a:schemeClr val="tx1"/>
              </a:solidFill>
            </a:endParaRPr>
          </a:p>
          <a:p>
            <a:pPr marL="0" indent="0">
              <a:buNone/>
            </a:pPr>
            <a:r>
              <a:rPr lang="en-US" b="1" dirty="0">
                <a:solidFill>
                  <a:schemeClr val="tx1"/>
                </a:solidFill>
              </a:rPr>
              <a:t>All the women had at least 4 to 5, some 7 and 8.</a:t>
            </a:r>
          </a:p>
          <a:p>
            <a:endParaRPr lang="en-US" dirty="0"/>
          </a:p>
        </p:txBody>
      </p:sp>
      <p:pic>
        <p:nvPicPr>
          <p:cNvPr id="5" name="Picture 4">
            <a:extLst>
              <a:ext uri="{FF2B5EF4-FFF2-40B4-BE49-F238E27FC236}">
                <a16:creationId xmlns:a16="http://schemas.microsoft.com/office/drawing/2014/main" xmlns="" id="{2EACA271-5A34-934D-923A-D31E25CDBAE0}"/>
              </a:ext>
            </a:extLst>
          </p:cNvPr>
          <p:cNvPicPr>
            <a:picLocks noChangeAspect="1" noChangeArrowheads="1"/>
          </p:cNvPicPr>
          <p:nvPr/>
        </p:nvPicPr>
        <p:blipFill>
          <a:blip r:embed="rId2"/>
          <a:srcRect/>
          <a:stretch>
            <a:fillRect/>
          </a:stretch>
        </p:blipFill>
        <p:spPr bwMode="auto">
          <a:xfrm>
            <a:off x="753036" y="0"/>
            <a:ext cx="884035" cy="6858000"/>
          </a:xfrm>
          <a:prstGeom prst="rect">
            <a:avLst/>
          </a:prstGeom>
          <a:noFill/>
          <a:ln w="9525">
            <a:noFill/>
            <a:miter lim="800000"/>
            <a:headEnd/>
            <a:tailEnd/>
          </a:ln>
        </p:spPr>
      </p:pic>
      <p:sp>
        <p:nvSpPr>
          <p:cNvPr id="7" name="Content Placeholder 6">
            <a:extLst>
              <a:ext uri="{FF2B5EF4-FFF2-40B4-BE49-F238E27FC236}">
                <a16:creationId xmlns:a16="http://schemas.microsoft.com/office/drawing/2014/main" xmlns="" id="{6B611C2D-96F9-0645-866D-8710F69011F1}"/>
              </a:ext>
            </a:extLst>
          </p:cNvPr>
          <p:cNvSpPr>
            <a:spLocks noGrp="1"/>
          </p:cNvSpPr>
          <p:nvPr>
            <p:ph sz="half" idx="2"/>
          </p:nvPr>
        </p:nvSpPr>
        <p:spPr>
          <a:xfrm>
            <a:off x="6525402" y="1533833"/>
            <a:ext cx="5494533" cy="5106810"/>
          </a:xfrm>
        </p:spPr>
        <p:txBody>
          <a:bodyPr>
            <a:normAutofit fontScale="92500" lnSpcReduction="20000"/>
          </a:bodyPr>
          <a:lstStyle/>
          <a:p>
            <a:r>
              <a:rPr lang="en-US" b="1" dirty="0"/>
              <a:t>Loss History map:</a:t>
            </a:r>
          </a:p>
          <a:p>
            <a:pPr marL="0" indent="0">
              <a:buNone/>
            </a:pPr>
            <a:r>
              <a:rPr lang="en-US" dirty="0"/>
              <a:t>1: </a:t>
            </a:r>
            <a:r>
              <a:rPr lang="en-AU" altLang="en-US" dirty="0">
                <a:ea typeface="ＭＳ Ｐゴシック" panose="020B0600070205080204" pitchFamily="34" charset="-128"/>
              </a:rPr>
              <a:t>Start from the day of birth, draw a line across the page and give it today’s date. Divide the line into four quarters, the half way mark being half your present age and the quarter three quarter way marks representing these times in your life journey. Now begin to put in place, with a line downwards the significant losses you can remember.  Share with a Kungas worker. Look for the unhealed losses the strongest feelings.</a:t>
            </a:r>
          </a:p>
          <a:p>
            <a:pPr marL="0" indent="0">
              <a:buNone/>
            </a:pPr>
            <a:r>
              <a:rPr lang="en-AU" dirty="0">
                <a:ea typeface="ＭＳ Ｐゴシック" panose="020B0600070205080204" pitchFamily="34" charset="-128"/>
              </a:rPr>
              <a:t>2. Choose one of these losses and make another map on that specific relationship.</a:t>
            </a:r>
          </a:p>
          <a:p>
            <a:pPr marL="0" indent="0">
              <a:buNone/>
            </a:pPr>
            <a:r>
              <a:rPr lang="en-AU" dirty="0">
                <a:ea typeface="ＭＳ Ｐゴシック" panose="020B0600070205080204" pitchFamily="34" charset="-128"/>
              </a:rPr>
              <a:t>3. Prepare recovery healing. 3 things you loved about that person three things that hurt you and three things you want to say to them.</a:t>
            </a:r>
          </a:p>
          <a:p>
            <a:pPr marL="0" indent="0">
              <a:buNone/>
            </a:pPr>
            <a:r>
              <a:rPr lang="en-AU" dirty="0">
                <a:ea typeface="ＭＳ Ｐゴシック" panose="020B0600070205080204" pitchFamily="34" charset="-128"/>
              </a:rPr>
              <a:t>4. Write a letter or make a painting to say goodbye to that loss.</a:t>
            </a:r>
            <a:endParaRPr lang="en-US" dirty="0"/>
          </a:p>
        </p:txBody>
      </p:sp>
    </p:spTree>
    <p:extLst>
      <p:ext uri="{BB962C8B-B14F-4D97-AF65-F5344CB8AC3E}">
        <p14:creationId xmlns:p14="http://schemas.microsoft.com/office/powerpoint/2010/main" val="30038104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19AB764-4FE3-DE4C-AC87-234CBF93BA7D}"/>
              </a:ext>
            </a:extLst>
          </p:cNvPr>
          <p:cNvSpPr>
            <a:spLocks noGrp="1"/>
          </p:cNvSpPr>
          <p:nvPr>
            <p:ph type="title"/>
          </p:nvPr>
        </p:nvSpPr>
        <p:spPr>
          <a:xfrm>
            <a:off x="1028700" y="0"/>
            <a:ext cx="10809513" cy="1408176"/>
          </a:xfrm>
          <a:ln>
            <a:miter lim="800000"/>
            <a:headEnd/>
            <a:tailEnd/>
          </a:ln>
        </p:spPr>
        <p:txBody>
          <a:bodyPr rtlCol="0">
            <a:normAutofit fontScale="90000"/>
            <a:scene3d>
              <a:camera prst="orthographicFront"/>
              <a:lightRig rig="threePt" dir="t">
                <a:rot lat="0" lon="0" rev="4800000"/>
              </a:lightRig>
            </a:scene3d>
            <a:sp3d prstMaterial="matte">
              <a:bevelT w="50800" h="10160"/>
            </a:sp3d>
          </a:bodyPr>
          <a:lstStyle/>
          <a:p>
            <a:pPr algn="ctr">
              <a:defRPr/>
            </a:pPr>
            <a:r>
              <a:rPr lang="en-US" sz="3600" dirty="0">
                <a:solidFill>
                  <a:schemeClr val="tx1"/>
                </a:solidFill>
              </a:rPr>
              <a:t>In recognition of Ancestors, Elders, Peoples, Lands, Waterways of the </a:t>
            </a:r>
            <a:r>
              <a:rPr lang="en-US" sz="3600" dirty="0" err="1">
                <a:solidFill>
                  <a:schemeClr val="tx1"/>
                </a:solidFill>
              </a:rPr>
              <a:t>Larrakia</a:t>
            </a:r>
            <a:r>
              <a:rPr lang="en-US" sz="3600" dirty="0">
                <a:solidFill>
                  <a:schemeClr val="tx1"/>
                </a:solidFill>
              </a:rPr>
              <a:t> Nation</a:t>
            </a:r>
            <a:r>
              <a:rPr lang="en-US" sz="3600" b="1" dirty="0">
                <a:solidFill>
                  <a:schemeClr val="tx1"/>
                </a:solidFill>
              </a:rPr>
              <a:t>,</a:t>
            </a:r>
            <a:r>
              <a:rPr lang="en-US" sz="3600" dirty="0">
                <a:solidFill>
                  <a:schemeClr val="tx1"/>
                </a:solidFill>
              </a:rPr>
              <a:t/>
            </a:r>
            <a:br>
              <a:rPr lang="en-US" sz="3600" dirty="0">
                <a:solidFill>
                  <a:schemeClr val="tx1"/>
                </a:solidFill>
              </a:rPr>
            </a:br>
            <a:r>
              <a:rPr lang="en-US" sz="3600" dirty="0">
                <a:solidFill>
                  <a:schemeClr val="tx1"/>
                </a:solidFill>
              </a:rPr>
              <a:t> with thanks from the peoples of the Bundjalung Nation.</a:t>
            </a:r>
          </a:p>
        </p:txBody>
      </p:sp>
      <p:sp>
        <p:nvSpPr>
          <p:cNvPr id="19460" name="TextBox 3">
            <a:extLst>
              <a:ext uri="{FF2B5EF4-FFF2-40B4-BE49-F238E27FC236}">
                <a16:creationId xmlns:a16="http://schemas.microsoft.com/office/drawing/2014/main" xmlns="" id="{442935CC-F640-474E-821B-25848F4131B3}"/>
              </a:ext>
            </a:extLst>
          </p:cNvPr>
          <p:cNvSpPr txBox="1">
            <a:spLocks noChangeArrowheads="1"/>
          </p:cNvSpPr>
          <p:nvPr/>
        </p:nvSpPr>
        <p:spPr bwMode="auto">
          <a:xfrm>
            <a:off x="13787438" y="1301751"/>
            <a:ext cx="1841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en-US"/>
          </a:p>
        </p:txBody>
      </p:sp>
      <p:pic>
        <p:nvPicPr>
          <p:cNvPr id="6" name="Content Placeholder 5" descr="316325_450036251753035_569966952_n.jpg">
            <a:extLst>
              <a:ext uri="{FF2B5EF4-FFF2-40B4-BE49-F238E27FC236}">
                <a16:creationId xmlns:a16="http://schemas.microsoft.com/office/drawing/2014/main" xmlns="" id="{9ED16EBA-09F9-3042-BBFF-3FF739412AFD}"/>
              </a:ext>
            </a:extLst>
          </p:cNvPr>
          <p:cNvPicPr>
            <a:picLocks noGrp="1" noChangeAspect="1"/>
          </p:cNvPicPr>
          <p:nvPr>
            <p:ph idx="1"/>
          </p:nvPr>
        </p:nvPicPr>
        <p:blipFill>
          <a:blip r:embed="rId2"/>
          <a:stretch>
            <a:fillRect/>
          </a:stretch>
        </p:blipFill>
        <p:spPr>
          <a:xfrm>
            <a:off x="1028700" y="1408176"/>
            <a:ext cx="11163300" cy="5143499"/>
          </a:xfrm>
          <a:prstGeom prst="rect">
            <a:avLst/>
          </a:prstGeom>
        </p:spPr>
      </p:pic>
    </p:spTree>
    <p:extLst>
      <p:ext uri="{BB962C8B-B14F-4D97-AF65-F5344CB8AC3E}">
        <p14:creationId xmlns:p14="http://schemas.microsoft.com/office/powerpoint/2010/main" val="365790344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5FD67E4-F2FB-0F4F-9707-C6C000EAD5FF}"/>
              </a:ext>
            </a:extLst>
          </p:cNvPr>
          <p:cNvSpPr>
            <a:spLocks noGrp="1"/>
          </p:cNvSpPr>
          <p:nvPr>
            <p:ph type="title"/>
          </p:nvPr>
        </p:nvSpPr>
        <p:spPr>
          <a:xfrm>
            <a:off x="2188564" y="239844"/>
            <a:ext cx="9173980" cy="929390"/>
          </a:xfrm>
        </p:spPr>
        <p:txBody>
          <a:bodyPr>
            <a:normAutofit/>
          </a:bodyPr>
          <a:lstStyle/>
          <a:p>
            <a:r>
              <a:rPr lang="en-US" dirty="0"/>
              <a:t>The Kungas Office – a </a:t>
            </a:r>
            <a:r>
              <a:rPr lang="en-US"/>
              <a:t>healing place</a:t>
            </a:r>
            <a:endParaRPr lang="en-US" dirty="0"/>
          </a:p>
        </p:txBody>
      </p:sp>
      <p:sp>
        <p:nvSpPr>
          <p:cNvPr id="3" name="Content Placeholder 2">
            <a:extLst>
              <a:ext uri="{FF2B5EF4-FFF2-40B4-BE49-F238E27FC236}">
                <a16:creationId xmlns:a16="http://schemas.microsoft.com/office/drawing/2014/main" xmlns="" id="{D8FED5E8-747A-A24B-BB92-14EDBCFCF9E7}"/>
              </a:ext>
            </a:extLst>
          </p:cNvPr>
          <p:cNvSpPr>
            <a:spLocks noGrp="1"/>
          </p:cNvSpPr>
          <p:nvPr>
            <p:ph sz="half" idx="1"/>
          </p:nvPr>
        </p:nvSpPr>
        <p:spPr>
          <a:xfrm>
            <a:off x="1963711" y="1169234"/>
            <a:ext cx="4377127" cy="5486399"/>
          </a:xfrm>
        </p:spPr>
        <p:txBody>
          <a:bodyPr>
            <a:normAutofit/>
          </a:bodyPr>
          <a:lstStyle/>
          <a:p>
            <a:r>
              <a:rPr lang="en-AU" dirty="0"/>
              <a:t>When a child had been removed from a couple, and they had visitation rights which took place at the Kungas office, a form of ‘family therapy’ worked as the woman shared those parts of her loss history map she felt safe to share, with her partner.  This resulted in intense in-language discussions (</a:t>
            </a:r>
            <a:r>
              <a:rPr lang="en-AU" dirty="0" err="1"/>
              <a:t>eg</a:t>
            </a:r>
            <a:r>
              <a:rPr lang="en-AU" dirty="0"/>
              <a:t> private from the Kunga worker).</a:t>
            </a:r>
          </a:p>
          <a:p>
            <a:r>
              <a:rPr lang="en-AU" dirty="0"/>
              <a:t>Such conversations are teaching moments, and while the couple could develop deeper understanding of each other, they also were given the opportunity to  open the healing pathway not just for themselves, but for their child and children, into the future.</a:t>
            </a:r>
            <a:endParaRPr lang="en-US" dirty="0"/>
          </a:p>
          <a:p>
            <a:endParaRPr lang="en-US" dirty="0"/>
          </a:p>
        </p:txBody>
      </p:sp>
      <p:pic>
        <p:nvPicPr>
          <p:cNvPr id="5" name="Picture 4">
            <a:extLst>
              <a:ext uri="{FF2B5EF4-FFF2-40B4-BE49-F238E27FC236}">
                <a16:creationId xmlns:a16="http://schemas.microsoft.com/office/drawing/2014/main" xmlns="" id="{CCEAEC1F-3A58-C248-A305-6B42BE5BC3E3}"/>
              </a:ext>
            </a:extLst>
          </p:cNvPr>
          <p:cNvPicPr>
            <a:picLocks noChangeAspect="1" noChangeArrowheads="1"/>
          </p:cNvPicPr>
          <p:nvPr/>
        </p:nvPicPr>
        <p:blipFill>
          <a:blip r:embed="rId2"/>
          <a:srcRect/>
          <a:stretch>
            <a:fillRect/>
          </a:stretch>
        </p:blipFill>
        <p:spPr bwMode="auto">
          <a:xfrm>
            <a:off x="753036" y="0"/>
            <a:ext cx="1066800" cy="6858000"/>
          </a:xfrm>
          <a:prstGeom prst="rect">
            <a:avLst/>
          </a:prstGeom>
          <a:noFill/>
          <a:ln w="9525">
            <a:noFill/>
            <a:miter lim="800000"/>
            <a:headEnd/>
            <a:tailEnd/>
          </a:ln>
        </p:spPr>
      </p:pic>
      <p:pic>
        <p:nvPicPr>
          <p:cNvPr id="7" name="Content Placeholder 6">
            <a:extLst>
              <a:ext uri="{FF2B5EF4-FFF2-40B4-BE49-F238E27FC236}">
                <a16:creationId xmlns:a16="http://schemas.microsoft.com/office/drawing/2014/main" xmlns="" id="{9F2F64B6-91DA-EB43-A92D-02BBAA07A570}"/>
              </a:ext>
            </a:extLst>
          </p:cNvPr>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7445829" y="1169233"/>
            <a:ext cx="4141568" cy="5318653"/>
          </a:xfrm>
          <a:prstGeom prst="rect">
            <a:avLst/>
          </a:prstGeom>
        </p:spPr>
      </p:pic>
    </p:spTree>
    <p:extLst>
      <p:ext uri="{BB962C8B-B14F-4D97-AF65-F5344CB8AC3E}">
        <p14:creationId xmlns:p14="http://schemas.microsoft.com/office/powerpoint/2010/main" val="13774347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121434" y="345057"/>
            <a:ext cx="9420045" cy="6278642"/>
          </a:xfrm>
          <a:prstGeom prst="rect">
            <a:avLst/>
          </a:prstGeom>
          <a:noFill/>
        </p:spPr>
        <p:txBody>
          <a:bodyPr wrap="square" rtlCol="0">
            <a:spAutoFit/>
          </a:bodyPr>
          <a:lstStyle/>
          <a:p>
            <a:r>
              <a:rPr lang="en-US" sz="2400" b="1" dirty="0"/>
              <a:t>I am summer hot - winter a cool breeze, </a:t>
            </a:r>
            <a:endParaRPr lang="en-AU" sz="2400" b="1" dirty="0"/>
          </a:p>
          <a:p>
            <a:r>
              <a:rPr lang="en-US" sz="2400" b="1" dirty="0"/>
              <a:t>over the mountains of the Flinders Ranges,</a:t>
            </a:r>
            <a:endParaRPr lang="en-AU" sz="2400" b="1" dirty="0"/>
          </a:p>
          <a:p>
            <a:r>
              <a:rPr lang="en-US" sz="2400" b="1" dirty="0"/>
              <a:t>the hunting season for kangaroo </a:t>
            </a:r>
            <a:r>
              <a:rPr lang="en-US" sz="2400" b="1" dirty="0" err="1"/>
              <a:t>witchey</a:t>
            </a:r>
            <a:r>
              <a:rPr lang="en-US" sz="2400" b="1" dirty="0"/>
              <a:t> grubs </a:t>
            </a:r>
            <a:endParaRPr lang="en-AU" sz="2400" b="1" dirty="0"/>
          </a:p>
          <a:p>
            <a:r>
              <a:rPr lang="en-US" sz="2400" b="1" dirty="0"/>
              <a:t>honey ants and </a:t>
            </a:r>
            <a:r>
              <a:rPr lang="en-US" sz="2400" b="1" dirty="0" err="1"/>
              <a:t>kipara</a:t>
            </a:r>
            <a:r>
              <a:rPr lang="en-US" sz="2400" b="1" dirty="0"/>
              <a:t> wild turkey are calling me, </a:t>
            </a:r>
            <a:endParaRPr lang="en-AU" sz="2400" b="1" dirty="0"/>
          </a:p>
          <a:p>
            <a:r>
              <a:rPr lang="en-US" sz="2400" b="1" dirty="0"/>
              <a:t>singing to the soft blue sky, </a:t>
            </a:r>
            <a:endParaRPr lang="en-AU" sz="2400" b="1" dirty="0"/>
          </a:p>
          <a:p>
            <a:r>
              <a:rPr lang="en-US" sz="2400" b="1" dirty="0"/>
              <a:t>playing music to the purple mountains of home </a:t>
            </a:r>
            <a:r>
              <a:rPr lang="en-US" sz="2400" b="1" dirty="0" err="1"/>
              <a:t>Pipalyatjara</a:t>
            </a:r>
            <a:endParaRPr lang="en-AU" sz="2400" b="1" dirty="0"/>
          </a:p>
          <a:p>
            <a:r>
              <a:rPr lang="en-US" sz="2400" b="1" dirty="0"/>
              <a:t>the special rock, holding our Dream Time stories.</a:t>
            </a:r>
            <a:endParaRPr lang="en-AU" sz="2400" b="1" dirty="0"/>
          </a:p>
          <a:p>
            <a:r>
              <a:rPr lang="en-US" sz="2400" b="1" dirty="0"/>
              <a:t> </a:t>
            </a:r>
            <a:endParaRPr lang="en-AU" sz="2400" b="1" dirty="0"/>
          </a:p>
          <a:p>
            <a:r>
              <a:rPr lang="en-US" sz="2400" b="1" dirty="0"/>
              <a:t>Under the healthy green tree full of leaves, </a:t>
            </a:r>
            <a:endParaRPr lang="en-AU" sz="2400" b="1" dirty="0"/>
          </a:p>
          <a:p>
            <a:r>
              <a:rPr lang="en-US" sz="2400" b="1" dirty="0"/>
              <a:t>I am dancing dancing</a:t>
            </a:r>
            <a:r>
              <a:rPr lang="en-AU" sz="2400" b="1" dirty="0"/>
              <a:t> </a:t>
            </a:r>
            <a:r>
              <a:rPr lang="en-US" sz="2400" b="1" dirty="0"/>
              <a:t>to a sunflower morning, </a:t>
            </a:r>
            <a:endParaRPr lang="en-AU" sz="2400" b="1" dirty="0"/>
          </a:p>
          <a:p>
            <a:r>
              <a:rPr lang="en-US" sz="2400" b="1" dirty="0"/>
              <a:t>while </a:t>
            </a:r>
            <a:r>
              <a:rPr lang="en-US" sz="2400" b="1" dirty="0" err="1"/>
              <a:t>patilpa</a:t>
            </a:r>
            <a:r>
              <a:rPr lang="en-US" sz="2400" b="1" dirty="0"/>
              <a:t> 26 parrot seeks bush medicine </a:t>
            </a:r>
            <a:r>
              <a:rPr lang="en-US" sz="2400" b="1" dirty="0" err="1"/>
              <a:t>Irrmangka</a:t>
            </a:r>
            <a:r>
              <a:rPr lang="en-US" sz="2400" b="1" dirty="0"/>
              <a:t> </a:t>
            </a:r>
            <a:r>
              <a:rPr lang="en-US" sz="2400" b="1" dirty="0" err="1"/>
              <a:t>Irrmangka</a:t>
            </a:r>
            <a:r>
              <a:rPr lang="en-US" sz="2400" b="1" dirty="0"/>
              <a:t>.</a:t>
            </a:r>
            <a:endParaRPr lang="en-AU" sz="2400" b="1" dirty="0"/>
          </a:p>
          <a:p>
            <a:endParaRPr lang="en-US" sz="2400" b="1" dirty="0"/>
          </a:p>
          <a:p>
            <a:r>
              <a:rPr lang="en-US" sz="2400" b="1" dirty="0"/>
              <a:t>The children play on the red sand, </a:t>
            </a:r>
            <a:endParaRPr lang="en-AU" sz="2400" b="1" dirty="0"/>
          </a:p>
          <a:p>
            <a:r>
              <a:rPr lang="en-US" sz="2400" b="1" dirty="0"/>
              <a:t>while their mother digs for a goanna</a:t>
            </a:r>
            <a:r>
              <a:rPr lang="en-AU" sz="2400" b="1" dirty="0"/>
              <a:t> </a:t>
            </a:r>
            <a:r>
              <a:rPr lang="en-US" sz="2400" b="1" dirty="0"/>
              <a:t>that can be for supper</a:t>
            </a:r>
            <a:endParaRPr lang="en-AU" sz="2400" b="1" dirty="0"/>
          </a:p>
          <a:p>
            <a:r>
              <a:rPr lang="en-US" sz="2400" b="1" dirty="0"/>
              <a:t>making sure they are safe from the hurt that comes </a:t>
            </a:r>
            <a:endParaRPr lang="en-AU" sz="2400" b="1" dirty="0"/>
          </a:p>
          <a:p>
            <a:r>
              <a:rPr lang="en-US" sz="2400" b="1" dirty="0"/>
              <a:t>when we are not prepared</a:t>
            </a:r>
            <a:r>
              <a:rPr lang="en-AU" sz="2400" b="1" dirty="0"/>
              <a:t> </a:t>
            </a:r>
            <a:r>
              <a:rPr lang="en-US" sz="2400" b="1" dirty="0"/>
              <a:t>to protect them.</a:t>
            </a:r>
            <a:r>
              <a:rPr lang="en-AU" sz="2400" b="1" dirty="0"/>
              <a:t>                    </a:t>
            </a:r>
            <a:r>
              <a:rPr lang="en-US" dirty="0"/>
              <a:t>Katrina Connelly 2018</a:t>
            </a:r>
            <a:endParaRPr lang="en-AU" dirty="0"/>
          </a:p>
          <a:p>
            <a:endParaRPr lang="en-US" dirty="0"/>
          </a:p>
        </p:txBody>
      </p:sp>
      <p:sp>
        <p:nvSpPr>
          <p:cNvPr id="7" name="TextBox 6"/>
          <p:cNvSpPr txBox="1"/>
          <p:nvPr/>
        </p:nvSpPr>
        <p:spPr>
          <a:xfrm>
            <a:off x="7832785" y="621102"/>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23432308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5741FBF-45AF-1B48-B377-3B21FA99A78E}"/>
              </a:ext>
            </a:extLst>
          </p:cNvPr>
          <p:cNvSpPr>
            <a:spLocks noGrp="1"/>
          </p:cNvSpPr>
          <p:nvPr>
            <p:ph type="title"/>
          </p:nvPr>
        </p:nvSpPr>
        <p:spPr>
          <a:xfrm>
            <a:off x="2064773" y="381000"/>
            <a:ext cx="9955161" cy="872613"/>
          </a:xfrm>
        </p:spPr>
        <p:txBody>
          <a:bodyPr>
            <a:noAutofit/>
          </a:bodyPr>
          <a:lstStyle/>
          <a:p>
            <a:r>
              <a:rPr lang="en-US" sz="3600" b="1" dirty="0"/>
              <a:t>“Violent Offender Program for women deemed a success in Alice Springs, calls for national rollout”.</a:t>
            </a:r>
          </a:p>
        </p:txBody>
      </p:sp>
      <p:sp>
        <p:nvSpPr>
          <p:cNvPr id="4" name="Text Placeholder 3">
            <a:extLst>
              <a:ext uri="{FF2B5EF4-FFF2-40B4-BE49-F238E27FC236}">
                <a16:creationId xmlns:a16="http://schemas.microsoft.com/office/drawing/2014/main" xmlns="" id="{88CAE161-A16C-2B4B-903D-580715D4F8BF}"/>
              </a:ext>
            </a:extLst>
          </p:cNvPr>
          <p:cNvSpPr>
            <a:spLocks noGrp="1"/>
          </p:cNvSpPr>
          <p:nvPr>
            <p:ph type="body" sz="half" idx="2"/>
          </p:nvPr>
        </p:nvSpPr>
        <p:spPr>
          <a:xfrm>
            <a:off x="7020232" y="1524000"/>
            <a:ext cx="4999702" cy="5334000"/>
          </a:xfrm>
        </p:spPr>
        <p:txBody>
          <a:bodyPr>
            <a:normAutofit/>
          </a:bodyPr>
          <a:lstStyle/>
          <a:p>
            <a:r>
              <a:rPr lang="en-AU" sz="3600" b="1" dirty="0"/>
              <a:t>Is the Kungas Stopping Violence Program a model that can be built on outside of a correctional centre, honouring the Northern Territory’s statement that Safety is Everyone’s Right?</a:t>
            </a:r>
            <a:endParaRPr lang="en-US" sz="3600" dirty="0"/>
          </a:p>
        </p:txBody>
      </p:sp>
      <p:pic>
        <p:nvPicPr>
          <p:cNvPr id="5" name="Online Image Placeholder 4">
            <a:extLst>
              <a:ext uri="{FF2B5EF4-FFF2-40B4-BE49-F238E27FC236}">
                <a16:creationId xmlns:a16="http://schemas.microsoft.com/office/drawing/2014/main" xmlns="" id="{9A7ED03C-D328-2747-9476-89FD9F30E1E7}"/>
              </a:ext>
            </a:extLst>
          </p:cNvPr>
          <p:cNvPicPr>
            <a:picLocks noGrp="1" noChangeAspect="1"/>
          </p:cNvPicPr>
          <p:nvPr>
            <p:ph type="clipArt" sz="half" idx="1"/>
          </p:nvPr>
        </p:nvPicPr>
        <p:blipFill>
          <a:blip r:embed="rId2"/>
          <a:stretch>
            <a:fillRect/>
          </a:stretch>
        </p:blipFill>
        <p:spPr>
          <a:xfrm>
            <a:off x="2197510" y="1524000"/>
            <a:ext cx="4498258" cy="5334000"/>
          </a:xfrm>
          <a:prstGeom prst="rect">
            <a:avLst/>
          </a:prstGeom>
        </p:spPr>
      </p:pic>
      <p:pic>
        <p:nvPicPr>
          <p:cNvPr id="6" name="Picture 4">
            <a:extLst>
              <a:ext uri="{FF2B5EF4-FFF2-40B4-BE49-F238E27FC236}">
                <a16:creationId xmlns:a16="http://schemas.microsoft.com/office/drawing/2014/main" xmlns="" id="{D41625F2-9841-294B-B332-E2B093767389}"/>
              </a:ext>
            </a:extLst>
          </p:cNvPr>
          <p:cNvPicPr>
            <a:picLocks noChangeAspect="1" noChangeArrowheads="1"/>
          </p:cNvPicPr>
          <p:nvPr/>
        </p:nvPicPr>
        <p:blipFill>
          <a:blip r:embed="rId3"/>
          <a:srcRect/>
          <a:stretch>
            <a:fillRect/>
          </a:stretch>
        </p:blipFill>
        <p:spPr bwMode="auto">
          <a:xfrm>
            <a:off x="753036" y="0"/>
            <a:ext cx="1066800" cy="6858000"/>
          </a:xfrm>
          <a:prstGeom prst="rect">
            <a:avLst/>
          </a:prstGeom>
          <a:noFill/>
          <a:ln w="9525">
            <a:noFill/>
            <a:miter lim="800000"/>
            <a:headEnd/>
            <a:tailEnd/>
          </a:ln>
        </p:spPr>
      </p:pic>
    </p:spTree>
    <p:extLst>
      <p:ext uri="{BB962C8B-B14F-4D97-AF65-F5344CB8AC3E}">
        <p14:creationId xmlns:p14="http://schemas.microsoft.com/office/powerpoint/2010/main" val="177926323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99390"/>
            <a:ext cx="12192000" cy="6858000"/>
          </a:xfrm>
          <a:prstGeom prst="rect">
            <a:avLst/>
          </a:prstGeom>
        </p:spPr>
      </p:pic>
    </p:spTree>
    <p:extLst>
      <p:ext uri="{BB962C8B-B14F-4D97-AF65-F5344CB8AC3E}">
        <p14:creationId xmlns:p14="http://schemas.microsoft.com/office/powerpoint/2010/main" val="38234086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ECD187E-2D49-0543-8670-9534944200FC}"/>
              </a:ext>
            </a:extLst>
          </p:cNvPr>
          <p:cNvSpPr>
            <a:spLocks noGrp="1"/>
          </p:cNvSpPr>
          <p:nvPr>
            <p:ph type="title"/>
          </p:nvPr>
        </p:nvSpPr>
        <p:spPr>
          <a:xfrm>
            <a:off x="1000815" y="394447"/>
            <a:ext cx="10829364" cy="1918447"/>
          </a:xfrm>
        </p:spPr>
        <p:txBody>
          <a:bodyPr>
            <a:normAutofit fontScale="90000"/>
          </a:bodyPr>
          <a:lstStyle/>
          <a:p>
            <a:pPr algn="ctr"/>
            <a:r>
              <a:rPr lang="en-US" dirty="0"/>
              <a:t>“Kungas Stopping Violence Program Alice Springs Correctional Centre”</a:t>
            </a:r>
            <a:br>
              <a:rPr lang="en-US" dirty="0"/>
            </a:br>
            <a:r>
              <a:rPr lang="en-US" dirty="0"/>
              <a:t>What we did – What we learnt – What we can do.</a:t>
            </a:r>
          </a:p>
        </p:txBody>
      </p:sp>
      <p:pic>
        <p:nvPicPr>
          <p:cNvPr id="5" name="Content Placeholder 4">
            <a:extLst>
              <a:ext uri="{FF2B5EF4-FFF2-40B4-BE49-F238E27FC236}">
                <a16:creationId xmlns:a16="http://schemas.microsoft.com/office/drawing/2014/main" xmlns="" id="{581D1205-FE6D-B34E-B9A9-ACEC3232D9F2}"/>
              </a:ext>
            </a:extLst>
          </p:cNvPr>
          <p:cNvPicPr>
            <a:picLocks noGrp="1" noChangeAspect="1"/>
          </p:cNvPicPr>
          <p:nvPr>
            <p:ph idx="1"/>
          </p:nvPr>
        </p:nvPicPr>
        <p:blipFill>
          <a:blip r:embed="rId2"/>
          <a:stretch>
            <a:fillRect/>
          </a:stretch>
        </p:blipFill>
        <p:spPr>
          <a:xfrm>
            <a:off x="1000815" y="2177983"/>
            <a:ext cx="10829364" cy="4338918"/>
          </a:xfrm>
        </p:spPr>
      </p:pic>
    </p:spTree>
    <p:extLst>
      <p:ext uri="{BB962C8B-B14F-4D97-AF65-F5344CB8AC3E}">
        <p14:creationId xmlns:p14="http://schemas.microsoft.com/office/powerpoint/2010/main" val="22825455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86287" y="0"/>
            <a:ext cx="8743950" cy="1733550"/>
          </a:xfrm>
        </p:spPr>
        <p:txBody>
          <a:bodyPr>
            <a:noAutofit/>
          </a:bodyPr>
          <a:lstStyle/>
          <a:p>
            <a:pPr algn="ctr"/>
            <a:r>
              <a:rPr lang="en-US" sz="2800" b="1" dirty="0">
                <a:solidFill>
                  <a:srgbClr val="FF0000"/>
                </a:solidFill>
              </a:rPr>
              <a:t>Invitation from KUNGAS</a:t>
            </a:r>
            <a:r>
              <a:rPr lang="en-US" sz="2800" b="1" dirty="0"/>
              <a:t/>
            </a:r>
            <a:br>
              <a:rPr lang="en-US" sz="2800" b="1" dirty="0"/>
            </a:br>
            <a:r>
              <a:rPr lang="en-US" sz="2800" b="1" dirty="0"/>
              <a:t>Recreating the Circle of wellbeing </a:t>
            </a:r>
            <a:br>
              <a:rPr lang="en-US" sz="2800" b="1" dirty="0"/>
            </a:br>
            <a:r>
              <a:rPr lang="en-US" sz="2800" b="1" dirty="0"/>
              <a:t>Anger Violence Boundaries Safety</a:t>
            </a:r>
            <a:br>
              <a:rPr lang="en-US" sz="2800" b="1" dirty="0"/>
            </a:br>
            <a:r>
              <a:rPr lang="en-US" sz="2800" b="1" dirty="0"/>
              <a:t>Loss Grief Trauma</a:t>
            </a:r>
          </a:p>
        </p:txBody>
      </p:sp>
      <p:sp>
        <p:nvSpPr>
          <p:cNvPr id="3" name="Content Placeholder 2"/>
          <p:cNvSpPr>
            <a:spLocks noGrp="1"/>
          </p:cNvSpPr>
          <p:nvPr>
            <p:ph idx="1"/>
          </p:nvPr>
        </p:nvSpPr>
        <p:spPr>
          <a:xfrm>
            <a:off x="2438400" y="1873770"/>
            <a:ext cx="9268918" cy="4984230"/>
          </a:xfrm>
        </p:spPr>
        <p:txBody>
          <a:bodyPr>
            <a:normAutofit fontScale="85000" lnSpcReduction="10000"/>
          </a:bodyPr>
          <a:lstStyle/>
          <a:p>
            <a:r>
              <a:rPr lang="en-US" sz="3200" dirty="0"/>
              <a:t>Recreating the Circle of Wellbeing - RCC</a:t>
            </a:r>
          </a:p>
          <a:p>
            <a:r>
              <a:rPr lang="en-US" sz="3200" dirty="0"/>
              <a:t>Anger Violence Boundaries Safety - AVBS</a:t>
            </a:r>
          </a:p>
          <a:p>
            <a:r>
              <a:rPr lang="en-US" sz="3200" dirty="0"/>
              <a:t>Loss and Grief </a:t>
            </a:r>
            <a:r>
              <a:rPr lang="mr-IN" sz="3200" dirty="0"/>
              <a:t>–</a:t>
            </a:r>
            <a:r>
              <a:rPr lang="en-US" sz="3200" dirty="0"/>
              <a:t> L&amp;G</a:t>
            </a:r>
          </a:p>
          <a:p>
            <a:r>
              <a:rPr lang="en-US" sz="3200" b="1" dirty="0"/>
              <a:t>9 am to 3 pm each week day </a:t>
            </a:r>
            <a:r>
              <a:rPr lang="mr-IN" sz="3200" b="1" dirty="0"/>
              <a:t>–</a:t>
            </a:r>
            <a:r>
              <a:rPr lang="en-US" sz="3200" b="1" dirty="0"/>
              <a:t> 4 weeks</a:t>
            </a:r>
          </a:p>
          <a:p>
            <a:r>
              <a:rPr lang="en-US" sz="3200" dirty="0"/>
              <a:t>From 2015 to 2017, AVBS. Finishing with Loss and Grief </a:t>
            </a:r>
          </a:p>
          <a:p>
            <a:r>
              <a:rPr lang="en-US" sz="3200" dirty="0"/>
              <a:t>By mid 2017, We </a:t>
            </a:r>
            <a:r>
              <a:rPr lang="en-US" sz="3200" dirty="0" err="1"/>
              <a:t>realised</a:t>
            </a:r>
            <a:r>
              <a:rPr lang="en-US" sz="3200" dirty="0"/>
              <a:t> we needed to change the package</a:t>
            </a:r>
          </a:p>
          <a:p>
            <a:r>
              <a:rPr lang="en-US" sz="3200" dirty="0"/>
              <a:t>So started with LOSS GRIEF </a:t>
            </a:r>
            <a:r>
              <a:rPr lang="en-US" sz="3200" b="1" dirty="0"/>
              <a:t>TRAUMA (Loss History Maps)</a:t>
            </a:r>
            <a:r>
              <a:rPr lang="en-US" sz="3200" dirty="0"/>
              <a:t>;</a:t>
            </a:r>
          </a:p>
          <a:p>
            <a:r>
              <a:rPr lang="en-US" sz="3200" dirty="0"/>
              <a:t>Then AVBS and finished with RCC. </a:t>
            </a:r>
          </a:p>
          <a:p>
            <a:r>
              <a:rPr lang="en-US" sz="3200" dirty="0"/>
              <a:t>This was significant – deeper, focused therapeutic work </a:t>
            </a:r>
          </a:p>
        </p:txBody>
      </p:sp>
      <p:pic>
        <p:nvPicPr>
          <p:cNvPr id="4" name="Picture 4">
            <a:extLst>
              <a:ext uri="{FF2B5EF4-FFF2-40B4-BE49-F238E27FC236}">
                <a16:creationId xmlns:a16="http://schemas.microsoft.com/office/drawing/2014/main" xmlns="" id="{92DDFC68-FC2D-A647-A765-72F49241B56A}"/>
              </a:ext>
            </a:extLst>
          </p:cNvPr>
          <p:cNvPicPr>
            <a:picLocks noChangeAspect="1" noChangeArrowheads="1"/>
          </p:cNvPicPr>
          <p:nvPr/>
        </p:nvPicPr>
        <p:blipFill>
          <a:blip r:embed="rId2"/>
          <a:srcRect/>
          <a:stretch>
            <a:fillRect/>
          </a:stretch>
        </p:blipFill>
        <p:spPr bwMode="auto">
          <a:xfrm>
            <a:off x="753036" y="0"/>
            <a:ext cx="1066800" cy="6858000"/>
          </a:xfrm>
          <a:prstGeom prst="rect">
            <a:avLst/>
          </a:prstGeom>
          <a:noFill/>
          <a:ln w="9525">
            <a:noFill/>
            <a:miter lim="800000"/>
            <a:headEnd/>
            <a:tailEnd/>
          </a:ln>
        </p:spPr>
      </p:pic>
    </p:spTree>
    <p:extLst>
      <p:ext uri="{BB962C8B-B14F-4D97-AF65-F5344CB8AC3E}">
        <p14:creationId xmlns:p14="http://schemas.microsoft.com/office/powerpoint/2010/main" val="41330783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a:spLocks noGrp="1" noChangeArrowheads="1"/>
          </p:cNvSpPr>
          <p:nvPr>
            <p:ph type="title"/>
          </p:nvPr>
        </p:nvSpPr>
        <p:spPr>
          <a:xfrm>
            <a:off x="972457" y="203200"/>
            <a:ext cx="11019674" cy="1080573"/>
          </a:xfrm>
        </p:spPr>
        <p:txBody>
          <a:bodyPr>
            <a:normAutofit fontScale="90000"/>
          </a:bodyPr>
          <a:lstStyle/>
          <a:p>
            <a:pPr algn="ctr">
              <a:defRPr/>
            </a:pPr>
            <a:r>
              <a:rPr lang="en-AU" sz="3100" b="1" dirty="0">
                <a:solidFill>
                  <a:schemeClr val="tx1">
                    <a:lumMod val="50000"/>
                  </a:schemeClr>
                </a:solidFill>
                <a:ea typeface="ＭＳ Ｐゴシック" charset="-128"/>
                <a:cs typeface="Century Schoolbook"/>
              </a:rPr>
              <a:t>Creation of Violent Individuals, Communities / Societies </a:t>
            </a:r>
            <a:br>
              <a:rPr lang="en-AU" sz="3100" b="1" dirty="0">
                <a:solidFill>
                  <a:schemeClr val="tx1">
                    <a:lumMod val="50000"/>
                  </a:schemeClr>
                </a:solidFill>
                <a:ea typeface="ＭＳ Ｐゴシック" charset="-128"/>
                <a:cs typeface="Century Schoolbook"/>
              </a:rPr>
            </a:br>
            <a:r>
              <a:rPr lang="en-AU" sz="2700" b="1" dirty="0">
                <a:solidFill>
                  <a:schemeClr val="tx1">
                    <a:lumMod val="50000"/>
                  </a:schemeClr>
                </a:solidFill>
                <a:ea typeface="ＭＳ Ｐゴシック" charset="-128"/>
                <a:cs typeface="Century Schoolbook"/>
              </a:rPr>
              <a:t>All the materials used came from the Masters of Indigenous Studies – wellbeing</a:t>
            </a:r>
            <a:r>
              <a:rPr lang="en-AU" sz="3600" b="1" dirty="0">
                <a:solidFill>
                  <a:schemeClr val="tx1">
                    <a:lumMod val="50000"/>
                  </a:schemeClr>
                </a:solidFill>
                <a:ea typeface="ＭＳ Ｐゴシック" charset="-128"/>
                <a:cs typeface="Century Schoolbook"/>
              </a:rPr>
              <a:t/>
            </a:r>
            <a:br>
              <a:rPr lang="en-AU" sz="3600" b="1" dirty="0">
                <a:solidFill>
                  <a:schemeClr val="tx1">
                    <a:lumMod val="50000"/>
                  </a:schemeClr>
                </a:solidFill>
                <a:ea typeface="ＭＳ Ｐゴシック" charset="-128"/>
                <a:cs typeface="Century Schoolbook"/>
              </a:rPr>
            </a:br>
            <a:r>
              <a:rPr lang="en-AU" sz="3600" b="1" dirty="0">
                <a:solidFill>
                  <a:schemeClr val="tx1">
                    <a:lumMod val="50000"/>
                  </a:schemeClr>
                </a:solidFill>
                <a:ea typeface="ＭＳ Ｐゴシック" charset="-128"/>
                <a:cs typeface="Century Schoolbook"/>
              </a:rPr>
              <a:t/>
            </a:r>
            <a:br>
              <a:rPr lang="en-AU" sz="3600" b="1" dirty="0">
                <a:solidFill>
                  <a:schemeClr val="tx1">
                    <a:lumMod val="50000"/>
                  </a:schemeClr>
                </a:solidFill>
                <a:ea typeface="ＭＳ Ｐゴシック" charset="-128"/>
                <a:cs typeface="Century Schoolbook"/>
              </a:rPr>
            </a:br>
            <a:r>
              <a:rPr lang="en-US" altLang="en-US" sz="2700" b="1" dirty="0">
                <a:solidFill>
                  <a:srgbClr val="000000"/>
                </a:solidFill>
                <a:latin typeface="+mn-lt"/>
                <a:ea typeface="ＭＳ Ｐゴシック" panose="020B0600070205080204" pitchFamily="34" charset="-128"/>
              </a:rPr>
              <a:t/>
            </a:r>
            <a:br>
              <a:rPr lang="en-US" altLang="en-US" sz="2700" b="1" dirty="0">
                <a:solidFill>
                  <a:srgbClr val="000000"/>
                </a:solidFill>
                <a:latin typeface="+mn-lt"/>
                <a:ea typeface="ＭＳ Ｐゴシック" panose="020B0600070205080204" pitchFamily="34" charset="-128"/>
              </a:rPr>
            </a:br>
            <a:endParaRPr lang="en-US" sz="2700" b="1" dirty="0">
              <a:solidFill>
                <a:schemeClr val="tx1">
                  <a:lumMod val="50000"/>
                </a:schemeClr>
              </a:solidFill>
              <a:effectLst>
                <a:outerShdw blurRad="38100" dist="38100" dir="2700000" algn="tl">
                  <a:srgbClr val="FFFFFF"/>
                </a:outerShdw>
              </a:effectLst>
              <a:latin typeface="+mn-lt"/>
              <a:ea typeface="ＭＳ Ｐゴシック" charset="-128"/>
              <a:cs typeface="Century Schoolbook"/>
            </a:endParaRPr>
          </a:p>
        </p:txBody>
      </p:sp>
      <p:pic>
        <p:nvPicPr>
          <p:cNvPr id="28675" name="Picture 3"/>
          <p:cNvPicPr>
            <a:picLocks noGrp="1" noChangeAspect="1" noChangeArrowheads="1"/>
          </p:cNvPicPr>
          <p:nvPr>
            <p:ph idx="1"/>
          </p:nvPr>
        </p:nvPicPr>
        <p:blipFill>
          <a:blip r:embed="rId3"/>
          <a:srcRect/>
          <a:stretch>
            <a:fillRect/>
          </a:stretch>
        </p:blipFill>
        <p:spPr>
          <a:xfrm>
            <a:off x="4891166" y="928915"/>
            <a:ext cx="3276600" cy="5944962"/>
          </a:xfrm>
        </p:spPr>
      </p:pic>
      <p:pic>
        <p:nvPicPr>
          <p:cNvPr id="28676" name="Picture 4"/>
          <p:cNvPicPr>
            <a:picLocks noChangeAspect="1" noChangeArrowheads="1"/>
          </p:cNvPicPr>
          <p:nvPr/>
        </p:nvPicPr>
        <p:blipFill>
          <a:blip r:embed="rId4"/>
          <a:srcRect/>
          <a:stretch>
            <a:fillRect/>
          </a:stretch>
        </p:blipFill>
        <p:spPr bwMode="auto">
          <a:xfrm>
            <a:off x="5784017" y="2862263"/>
            <a:ext cx="1600200" cy="2857500"/>
          </a:xfrm>
          <a:prstGeom prst="rect">
            <a:avLst/>
          </a:prstGeom>
          <a:noFill/>
          <a:ln w="9525">
            <a:noFill/>
            <a:miter lim="800000"/>
            <a:headEnd/>
            <a:tailEnd/>
          </a:ln>
        </p:spPr>
      </p:pic>
      <p:sp>
        <p:nvSpPr>
          <p:cNvPr id="28677" name="AutoShape 5"/>
          <p:cNvSpPr>
            <a:spLocks noChangeArrowheads="1"/>
          </p:cNvSpPr>
          <p:nvPr/>
        </p:nvSpPr>
        <p:spPr bwMode="auto">
          <a:xfrm>
            <a:off x="1274164" y="2233613"/>
            <a:ext cx="4398988" cy="1423987"/>
          </a:xfrm>
          <a:prstGeom prst="wave">
            <a:avLst>
              <a:gd name="adj1" fmla="val 13005"/>
              <a:gd name="adj2" fmla="val -369"/>
            </a:avLst>
          </a:prstGeom>
          <a:solidFill>
            <a:schemeClr val="accent1"/>
          </a:solidFill>
          <a:ln w="9525">
            <a:solidFill>
              <a:schemeClr val="tx1"/>
            </a:solidFill>
            <a:round/>
            <a:headEnd/>
            <a:tailEnd/>
          </a:ln>
        </p:spPr>
        <p:txBody>
          <a:bodyPr wrap="none" anchor="ctr">
            <a:prstTxWarp prst="textNoShape">
              <a:avLst/>
            </a:prstTxWarp>
          </a:bodyPr>
          <a:lstStyle/>
          <a:p>
            <a:pPr marL="457200" indent="-457200" eaLnBrk="0" hangingPunct="0">
              <a:spcBef>
                <a:spcPct val="0"/>
              </a:spcBef>
              <a:buClrTx/>
              <a:buAutoNum type="arabicPeriod"/>
            </a:pPr>
            <a:r>
              <a:rPr lang="en-AU" sz="2400" b="1" dirty="0">
                <a:solidFill>
                  <a:srgbClr val="000000"/>
                </a:solidFill>
                <a:cs typeface="Century Schoolbook"/>
              </a:rPr>
              <a:t>Living in culturally unsafe</a:t>
            </a:r>
          </a:p>
          <a:p>
            <a:pPr algn="ctr" eaLnBrk="0" hangingPunct="0">
              <a:spcBef>
                <a:spcPct val="0"/>
              </a:spcBef>
              <a:buClrTx/>
            </a:pPr>
            <a:r>
              <a:rPr lang="en-AU" sz="2400" b="1" dirty="0">
                <a:solidFill>
                  <a:srgbClr val="000000"/>
                </a:solidFill>
                <a:cs typeface="Century Schoolbook"/>
              </a:rPr>
              <a:t> environments</a:t>
            </a:r>
            <a:endParaRPr lang="en-US" sz="2400" b="1" dirty="0">
              <a:solidFill>
                <a:srgbClr val="000000"/>
              </a:solidFill>
              <a:cs typeface="Century Schoolbook"/>
            </a:endParaRPr>
          </a:p>
        </p:txBody>
      </p:sp>
      <p:sp>
        <p:nvSpPr>
          <p:cNvPr id="28678" name="AutoShape 6"/>
          <p:cNvSpPr>
            <a:spLocks noChangeArrowheads="1"/>
          </p:cNvSpPr>
          <p:nvPr/>
        </p:nvSpPr>
        <p:spPr bwMode="auto">
          <a:xfrm>
            <a:off x="1274163" y="3762531"/>
            <a:ext cx="4509853" cy="1495269"/>
          </a:xfrm>
          <a:prstGeom prst="wave">
            <a:avLst>
              <a:gd name="adj1" fmla="val 13005"/>
              <a:gd name="adj2" fmla="val 0"/>
            </a:avLst>
          </a:prstGeom>
          <a:solidFill>
            <a:schemeClr val="accent1"/>
          </a:solidFill>
          <a:ln w="9525">
            <a:solidFill>
              <a:schemeClr val="tx1"/>
            </a:solidFill>
            <a:round/>
            <a:headEnd/>
            <a:tailEnd/>
          </a:ln>
        </p:spPr>
        <p:txBody>
          <a:bodyPr wrap="none" anchor="ctr">
            <a:prstTxWarp prst="textNoShape">
              <a:avLst/>
            </a:prstTxWarp>
          </a:bodyPr>
          <a:lstStyle/>
          <a:p>
            <a:pPr marL="457200" indent="-457200" algn="l" eaLnBrk="0" hangingPunct="0">
              <a:spcBef>
                <a:spcPct val="0"/>
              </a:spcBef>
              <a:buClrTx/>
              <a:buAutoNum type="arabicPeriod" startAt="3"/>
            </a:pPr>
            <a:r>
              <a:rPr lang="en-AU" sz="2000" b="1" dirty="0">
                <a:solidFill>
                  <a:srgbClr val="000000"/>
                </a:solidFill>
                <a:cs typeface="Century Schoolbook"/>
              </a:rPr>
              <a:t>Being hurt, but being prevented </a:t>
            </a:r>
          </a:p>
          <a:p>
            <a:pPr algn="l" eaLnBrk="0" hangingPunct="0">
              <a:spcBef>
                <a:spcPct val="0"/>
              </a:spcBef>
              <a:buClrTx/>
            </a:pPr>
            <a:r>
              <a:rPr lang="en-AU" sz="2000" b="1" dirty="0">
                <a:solidFill>
                  <a:srgbClr val="000000"/>
                </a:solidFill>
                <a:cs typeface="Century Schoolbook"/>
              </a:rPr>
              <a:t>from experiencing or expressing the </a:t>
            </a:r>
          </a:p>
          <a:p>
            <a:pPr algn="l" eaLnBrk="0" hangingPunct="0">
              <a:spcBef>
                <a:spcPct val="0"/>
              </a:spcBef>
              <a:buClrTx/>
            </a:pPr>
            <a:r>
              <a:rPr lang="en-AU" sz="2000" b="1" dirty="0">
                <a:solidFill>
                  <a:srgbClr val="000000"/>
                </a:solidFill>
                <a:cs typeface="Century Schoolbook"/>
              </a:rPr>
              <a:t>pain of that hurt</a:t>
            </a:r>
            <a:endParaRPr lang="en-US" sz="2000" b="1" dirty="0">
              <a:solidFill>
                <a:srgbClr val="000000"/>
              </a:solidFill>
              <a:cs typeface="Century Schoolbook"/>
            </a:endParaRPr>
          </a:p>
        </p:txBody>
      </p:sp>
      <p:sp>
        <p:nvSpPr>
          <p:cNvPr id="28679" name="AutoShape 7"/>
          <p:cNvSpPr>
            <a:spLocks noChangeArrowheads="1"/>
          </p:cNvSpPr>
          <p:nvPr/>
        </p:nvSpPr>
        <p:spPr bwMode="auto">
          <a:xfrm>
            <a:off x="1274163" y="5362731"/>
            <a:ext cx="4364636" cy="1567585"/>
          </a:xfrm>
          <a:prstGeom prst="wave">
            <a:avLst>
              <a:gd name="adj1" fmla="val 13005"/>
              <a:gd name="adj2" fmla="val 0"/>
            </a:avLst>
          </a:prstGeom>
          <a:solidFill>
            <a:schemeClr val="accent1"/>
          </a:solidFill>
          <a:ln w="9525">
            <a:solidFill>
              <a:schemeClr val="tx1"/>
            </a:solidFill>
            <a:round/>
            <a:headEnd/>
            <a:tailEnd/>
          </a:ln>
        </p:spPr>
        <p:txBody>
          <a:bodyPr wrap="none" anchor="ctr">
            <a:prstTxWarp prst="textNoShape">
              <a:avLst/>
            </a:prstTxWarp>
          </a:bodyPr>
          <a:lstStyle/>
          <a:p>
            <a:pPr eaLnBrk="0" hangingPunct="0">
              <a:spcBef>
                <a:spcPct val="0"/>
              </a:spcBef>
              <a:buClrTx/>
            </a:pPr>
            <a:r>
              <a:rPr lang="en-AU" b="1" dirty="0">
                <a:solidFill>
                  <a:srgbClr val="FFFF00"/>
                </a:solidFill>
                <a:latin typeface="Century Schoolbook"/>
                <a:cs typeface="Century Schoolbook"/>
              </a:rPr>
              <a:t>5. </a:t>
            </a:r>
            <a:r>
              <a:rPr lang="en-AU" sz="2000" b="1" dirty="0">
                <a:solidFill>
                  <a:srgbClr val="FFFF00"/>
                </a:solidFill>
                <a:cs typeface="Century Schoolbook"/>
              </a:rPr>
              <a:t>Having a lack of education or </a:t>
            </a:r>
          </a:p>
          <a:p>
            <a:pPr eaLnBrk="0" hangingPunct="0">
              <a:spcBef>
                <a:spcPct val="0"/>
              </a:spcBef>
              <a:buClrTx/>
            </a:pPr>
            <a:r>
              <a:rPr lang="en-AU" sz="2000" b="1" dirty="0">
                <a:solidFill>
                  <a:srgbClr val="FFFF00"/>
                </a:solidFill>
                <a:cs typeface="Century Schoolbook"/>
              </a:rPr>
              <a:t>knowledge, therefore being unable</a:t>
            </a:r>
          </a:p>
          <a:p>
            <a:pPr eaLnBrk="0" hangingPunct="0">
              <a:spcBef>
                <a:spcPct val="0"/>
              </a:spcBef>
              <a:buClrTx/>
            </a:pPr>
            <a:r>
              <a:rPr lang="en-AU" sz="2000" b="1" dirty="0">
                <a:solidFill>
                  <a:srgbClr val="FFFF00"/>
                </a:solidFill>
                <a:cs typeface="Century Schoolbook"/>
              </a:rPr>
              <a:t> to intellectualise the abuse</a:t>
            </a:r>
            <a:endParaRPr lang="en-US" sz="2000" b="1" dirty="0">
              <a:solidFill>
                <a:srgbClr val="FFFF00"/>
              </a:solidFill>
              <a:cs typeface="Century Schoolbook"/>
            </a:endParaRPr>
          </a:p>
        </p:txBody>
      </p:sp>
      <p:sp>
        <p:nvSpPr>
          <p:cNvPr id="28680" name="AutoShape 8"/>
          <p:cNvSpPr>
            <a:spLocks noChangeArrowheads="1"/>
          </p:cNvSpPr>
          <p:nvPr/>
        </p:nvSpPr>
        <p:spPr bwMode="auto">
          <a:xfrm>
            <a:off x="7384216" y="2168526"/>
            <a:ext cx="4400551" cy="1412874"/>
          </a:xfrm>
          <a:prstGeom prst="wave">
            <a:avLst>
              <a:gd name="adj1" fmla="val 13005"/>
              <a:gd name="adj2" fmla="val 0"/>
            </a:avLst>
          </a:prstGeom>
          <a:solidFill>
            <a:schemeClr val="accent1"/>
          </a:solidFill>
          <a:ln w="9525">
            <a:solidFill>
              <a:schemeClr val="tx1"/>
            </a:solidFill>
            <a:round/>
            <a:headEnd/>
            <a:tailEnd/>
          </a:ln>
        </p:spPr>
        <p:txBody>
          <a:bodyPr wrap="none" anchor="ctr">
            <a:prstTxWarp prst="textNoShape">
              <a:avLst/>
            </a:prstTxWarp>
          </a:bodyPr>
          <a:lstStyle/>
          <a:p>
            <a:pPr eaLnBrk="0" hangingPunct="0">
              <a:spcBef>
                <a:spcPct val="0"/>
              </a:spcBef>
              <a:buClrTx/>
            </a:pPr>
            <a:r>
              <a:rPr lang="en-AU" sz="2400" b="1" dirty="0">
                <a:solidFill>
                  <a:srgbClr val="000000"/>
                </a:solidFill>
                <a:cs typeface="Century Schoolbook"/>
              </a:rPr>
              <a:t>2. Being profoundly hurt as a </a:t>
            </a:r>
          </a:p>
          <a:p>
            <a:pPr algn="ctr" eaLnBrk="0" hangingPunct="0">
              <a:spcBef>
                <a:spcPct val="0"/>
              </a:spcBef>
              <a:buClrTx/>
            </a:pPr>
            <a:r>
              <a:rPr lang="en-AU" sz="2400" b="1" dirty="0">
                <a:solidFill>
                  <a:srgbClr val="000000"/>
                </a:solidFill>
                <a:cs typeface="Century Schoolbook"/>
              </a:rPr>
              <a:t>child, as people. </a:t>
            </a:r>
            <a:endParaRPr lang="en-US" sz="2400" b="1" dirty="0">
              <a:solidFill>
                <a:srgbClr val="000000"/>
              </a:solidFill>
              <a:cs typeface="Century Schoolbook"/>
            </a:endParaRPr>
          </a:p>
        </p:txBody>
      </p:sp>
      <p:sp>
        <p:nvSpPr>
          <p:cNvPr id="28681" name="AutoShape 9"/>
          <p:cNvSpPr>
            <a:spLocks noChangeArrowheads="1"/>
          </p:cNvSpPr>
          <p:nvPr/>
        </p:nvSpPr>
        <p:spPr bwMode="auto">
          <a:xfrm>
            <a:off x="7225259" y="3762531"/>
            <a:ext cx="4766872" cy="1342869"/>
          </a:xfrm>
          <a:prstGeom prst="wave">
            <a:avLst>
              <a:gd name="adj1" fmla="val 13005"/>
              <a:gd name="adj2" fmla="val 0"/>
            </a:avLst>
          </a:prstGeom>
          <a:solidFill>
            <a:schemeClr val="accent1"/>
          </a:solidFill>
          <a:ln w="9525">
            <a:solidFill>
              <a:schemeClr val="tx1"/>
            </a:solidFill>
            <a:round/>
            <a:headEnd/>
            <a:tailEnd/>
          </a:ln>
        </p:spPr>
        <p:txBody>
          <a:bodyPr wrap="none" anchor="ctr">
            <a:prstTxWarp prst="textNoShape">
              <a:avLst/>
            </a:prstTxWarp>
          </a:bodyPr>
          <a:lstStyle/>
          <a:p>
            <a:pPr marL="457200" indent="-457200" eaLnBrk="0" hangingPunct="0">
              <a:spcBef>
                <a:spcPct val="0"/>
              </a:spcBef>
              <a:buFont typeface="Times" pitchFamily="-110" charset="0"/>
              <a:buAutoNum type="arabicPeriod" startAt="4"/>
            </a:pPr>
            <a:r>
              <a:rPr lang="en-AU" sz="2000" b="1" dirty="0">
                <a:solidFill>
                  <a:srgbClr val="000000"/>
                </a:solidFill>
              </a:rPr>
              <a:t>Having no one in whom we can confide </a:t>
            </a:r>
          </a:p>
          <a:p>
            <a:pPr eaLnBrk="0" hangingPunct="0">
              <a:spcBef>
                <a:spcPct val="0"/>
              </a:spcBef>
            </a:pPr>
            <a:r>
              <a:rPr lang="en-AU" sz="2000" b="1" dirty="0">
                <a:solidFill>
                  <a:srgbClr val="000000"/>
                </a:solidFill>
              </a:rPr>
              <a:t>our true feelings, not being being heard, </a:t>
            </a:r>
          </a:p>
          <a:p>
            <a:pPr eaLnBrk="0" hangingPunct="0">
              <a:spcBef>
                <a:spcPct val="0"/>
              </a:spcBef>
            </a:pPr>
            <a:r>
              <a:rPr lang="en-AU" sz="2000" b="1" dirty="0">
                <a:solidFill>
                  <a:srgbClr val="000000"/>
                </a:solidFill>
              </a:rPr>
              <a:t>acknowledged in our pain</a:t>
            </a:r>
            <a:endParaRPr lang="en-US" sz="2000" b="1" dirty="0">
              <a:solidFill>
                <a:srgbClr val="000000"/>
              </a:solidFill>
            </a:endParaRPr>
          </a:p>
        </p:txBody>
      </p:sp>
      <p:sp>
        <p:nvSpPr>
          <p:cNvPr id="28682" name="AutoShape 10"/>
          <p:cNvSpPr>
            <a:spLocks noChangeArrowheads="1"/>
          </p:cNvSpPr>
          <p:nvPr/>
        </p:nvSpPr>
        <p:spPr bwMode="auto">
          <a:xfrm>
            <a:off x="7384215" y="5487432"/>
            <a:ext cx="4400551" cy="1295400"/>
          </a:xfrm>
          <a:prstGeom prst="wave">
            <a:avLst>
              <a:gd name="adj1" fmla="val 13005"/>
              <a:gd name="adj2" fmla="val 0"/>
            </a:avLst>
          </a:prstGeom>
          <a:solidFill>
            <a:schemeClr val="accent1"/>
          </a:solidFill>
          <a:ln w="9525">
            <a:solidFill>
              <a:schemeClr val="tx1"/>
            </a:solidFill>
            <a:round/>
            <a:headEnd/>
            <a:tailEnd/>
          </a:ln>
        </p:spPr>
        <p:txBody>
          <a:bodyPr wrap="none" anchor="ctr">
            <a:prstTxWarp prst="textNoShape">
              <a:avLst/>
            </a:prstTxWarp>
          </a:bodyPr>
          <a:lstStyle/>
          <a:p>
            <a:pPr eaLnBrk="0" hangingPunct="0">
              <a:spcBef>
                <a:spcPct val="0"/>
              </a:spcBef>
              <a:buClrTx/>
            </a:pPr>
            <a:r>
              <a:rPr lang="en-AU" sz="1600" b="1" dirty="0">
                <a:solidFill>
                  <a:srgbClr val="000000"/>
                </a:solidFill>
                <a:latin typeface="Helvetica" pitchFamily="-110" charset="0"/>
              </a:rPr>
              <a:t>6. </a:t>
            </a:r>
            <a:r>
              <a:rPr lang="en-AU" b="1" dirty="0">
                <a:solidFill>
                  <a:srgbClr val="000000"/>
                </a:solidFill>
              </a:rPr>
              <a:t>Having no way we can transform our pain, </a:t>
            </a:r>
          </a:p>
          <a:p>
            <a:pPr eaLnBrk="0" hangingPunct="0">
              <a:spcBef>
                <a:spcPct val="0"/>
              </a:spcBef>
              <a:buClrTx/>
            </a:pPr>
            <a:r>
              <a:rPr lang="en-AU" b="1" dirty="0">
                <a:solidFill>
                  <a:srgbClr val="000000"/>
                </a:solidFill>
              </a:rPr>
              <a:t>without repeating the cycle of abuse on </a:t>
            </a:r>
          </a:p>
          <a:p>
            <a:pPr eaLnBrk="0" hangingPunct="0">
              <a:spcBef>
                <a:spcPct val="0"/>
              </a:spcBef>
              <a:buClrTx/>
            </a:pPr>
            <a:r>
              <a:rPr lang="en-AU" b="1" dirty="0">
                <a:solidFill>
                  <a:srgbClr val="000000"/>
                </a:solidFill>
              </a:rPr>
              <a:t>ourselves and others</a:t>
            </a:r>
            <a:r>
              <a:rPr lang="en-AU" b="1" dirty="0">
                <a:solidFill>
                  <a:schemeClr val="bg1"/>
                </a:solidFill>
              </a:rPr>
              <a:t>.</a:t>
            </a:r>
            <a:endParaRPr lang="en-US" b="1" dirty="0"/>
          </a:p>
        </p:txBody>
      </p:sp>
      <p:sp>
        <p:nvSpPr>
          <p:cNvPr id="11" name="TextBox 10"/>
          <p:cNvSpPr txBox="1"/>
          <p:nvPr/>
        </p:nvSpPr>
        <p:spPr>
          <a:xfrm>
            <a:off x="5201587" y="6434694"/>
            <a:ext cx="2668249" cy="461665"/>
          </a:xfrm>
          <a:prstGeom prst="rect">
            <a:avLst/>
          </a:prstGeom>
          <a:noFill/>
        </p:spPr>
        <p:txBody>
          <a:bodyPr wrap="square" rtlCol="0">
            <a:spAutoFit/>
          </a:bodyPr>
          <a:lstStyle/>
          <a:p>
            <a:pPr algn="ctr"/>
            <a:r>
              <a:rPr lang="en-US" sz="2400" b="1" dirty="0">
                <a:solidFill>
                  <a:srgbClr val="FF0000"/>
                </a:solidFill>
              </a:rPr>
              <a:t>Alice Miller 1983</a:t>
            </a:r>
          </a:p>
        </p:txBody>
      </p:sp>
    </p:spTree>
    <p:extLst>
      <p:ext uri="{BB962C8B-B14F-4D97-AF65-F5344CB8AC3E}">
        <p14:creationId xmlns:p14="http://schemas.microsoft.com/office/powerpoint/2010/main" val="8967867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escription: ::Documents:P Judy's Doc. P:Pictures 1:Pictures 2:Poster1.jpeg"/>
          <p:cNvPicPr/>
          <p:nvPr/>
        </p:nvPicPr>
        <p:blipFill>
          <a:blip r:embed="rId2">
            <a:extLst>
              <a:ext uri="{28A0092B-C50C-407E-A947-70E740481C1C}">
                <a14:useLocalDpi xmlns:a14="http://schemas.microsoft.com/office/drawing/2010/main" val="0"/>
              </a:ext>
            </a:extLst>
          </a:blip>
          <a:srcRect/>
          <a:stretch>
            <a:fillRect/>
          </a:stretch>
        </p:blipFill>
        <p:spPr bwMode="auto">
          <a:xfrm>
            <a:off x="2094271" y="1799770"/>
            <a:ext cx="9836472" cy="4934859"/>
          </a:xfrm>
          <a:prstGeom prst="rect">
            <a:avLst/>
          </a:prstGeom>
          <a:noFill/>
          <a:ln>
            <a:noFill/>
          </a:ln>
        </p:spPr>
      </p:pic>
      <p:sp>
        <p:nvSpPr>
          <p:cNvPr id="5" name="Title 4"/>
          <p:cNvSpPr>
            <a:spLocks noGrp="1"/>
          </p:cNvSpPr>
          <p:nvPr>
            <p:ph type="title"/>
          </p:nvPr>
        </p:nvSpPr>
        <p:spPr>
          <a:xfrm>
            <a:off x="2094271" y="79468"/>
            <a:ext cx="9694605" cy="1417638"/>
          </a:xfrm>
        </p:spPr>
        <p:txBody>
          <a:bodyPr>
            <a:normAutofit fontScale="90000"/>
          </a:bodyPr>
          <a:lstStyle/>
          <a:p>
            <a:pPr algn="ctr"/>
            <a:r>
              <a:rPr lang="en-US" sz="4000" b="1" dirty="0">
                <a:latin typeface="Apple Casual"/>
                <a:cs typeface="Apple Casual"/>
              </a:rPr>
              <a:t>Healthy Country Healthy People</a:t>
            </a:r>
            <a:br>
              <a:rPr lang="en-US" sz="4000" b="1" dirty="0">
                <a:latin typeface="Apple Casual"/>
                <a:cs typeface="Apple Casual"/>
              </a:rPr>
            </a:br>
            <a:r>
              <a:rPr lang="en-US" sz="4000" b="1" dirty="0">
                <a:latin typeface="Apple Casual"/>
                <a:cs typeface="Apple Casual"/>
              </a:rPr>
              <a:t>body mind heart spirit</a:t>
            </a:r>
            <a:br>
              <a:rPr lang="en-US" sz="4000" b="1" dirty="0">
                <a:latin typeface="Apple Casual"/>
                <a:cs typeface="Apple Casual"/>
              </a:rPr>
            </a:br>
            <a:r>
              <a:rPr lang="en-US" sz="2700" dirty="0"/>
              <a:t>The </a:t>
            </a:r>
            <a:r>
              <a:rPr lang="en-US" sz="2700" b="1" dirty="0"/>
              <a:t>circle of wellbeing </a:t>
            </a:r>
            <a:r>
              <a:rPr lang="en-US" sz="2700" dirty="0"/>
              <a:t>was designed to establish a safe learning environment at the beginning of the course.</a:t>
            </a:r>
            <a:endParaRPr lang="en-US" sz="2700" dirty="0">
              <a:latin typeface="Apple Casual"/>
              <a:cs typeface="Apple Casual"/>
            </a:endParaRPr>
          </a:p>
        </p:txBody>
      </p:sp>
      <p:pic>
        <p:nvPicPr>
          <p:cNvPr id="4" name="Picture 4">
            <a:extLst>
              <a:ext uri="{FF2B5EF4-FFF2-40B4-BE49-F238E27FC236}">
                <a16:creationId xmlns:a16="http://schemas.microsoft.com/office/drawing/2014/main" xmlns="" id="{D92A3476-6B4C-1A48-9F64-80D04B309171}"/>
              </a:ext>
            </a:extLst>
          </p:cNvPr>
          <p:cNvPicPr>
            <a:picLocks noChangeAspect="1" noChangeArrowheads="1"/>
          </p:cNvPicPr>
          <p:nvPr/>
        </p:nvPicPr>
        <p:blipFill>
          <a:blip r:embed="rId3"/>
          <a:srcRect/>
          <a:stretch>
            <a:fillRect/>
          </a:stretch>
        </p:blipFill>
        <p:spPr bwMode="auto">
          <a:xfrm>
            <a:off x="753036" y="0"/>
            <a:ext cx="1066800" cy="6858000"/>
          </a:xfrm>
          <a:prstGeom prst="rect">
            <a:avLst/>
          </a:prstGeom>
          <a:noFill/>
          <a:ln w="9525">
            <a:noFill/>
            <a:miter lim="800000"/>
            <a:headEnd/>
            <a:tailEnd/>
          </a:ln>
        </p:spPr>
      </p:pic>
    </p:spTree>
    <p:extLst>
      <p:ext uri="{BB962C8B-B14F-4D97-AF65-F5344CB8AC3E}">
        <p14:creationId xmlns:p14="http://schemas.microsoft.com/office/powerpoint/2010/main" val="12451868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8003368-8554-1D45-9491-A438685C52B6}"/>
              </a:ext>
            </a:extLst>
          </p:cNvPr>
          <p:cNvSpPr>
            <a:spLocks noGrp="1"/>
          </p:cNvSpPr>
          <p:nvPr>
            <p:ph type="title"/>
          </p:nvPr>
        </p:nvSpPr>
        <p:spPr>
          <a:xfrm>
            <a:off x="1888759" y="232230"/>
            <a:ext cx="9743607" cy="1117600"/>
          </a:xfrm>
        </p:spPr>
        <p:txBody>
          <a:bodyPr>
            <a:normAutofit/>
          </a:bodyPr>
          <a:lstStyle/>
          <a:p>
            <a:r>
              <a:rPr lang="en-US" dirty="0"/>
              <a:t>Anger Violence Boundaries Safety AVBS</a:t>
            </a:r>
          </a:p>
        </p:txBody>
      </p:sp>
      <p:sp>
        <p:nvSpPr>
          <p:cNvPr id="3" name="Content Placeholder 2">
            <a:extLst>
              <a:ext uri="{FF2B5EF4-FFF2-40B4-BE49-F238E27FC236}">
                <a16:creationId xmlns:a16="http://schemas.microsoft.com/office/drawing/2014/main" xmlns="" id="{8ACFD74E-0ACD-3249-A3F4-4CBB7316CE9D}"/>
              </a:ext>
            </a:extLst>
          </p:cNvPr>
          <p:cNvSpPr>
            <a:spLocks noGrp="1"/>
          </p:cNvSpPr>
          <p:nvPr>
            <p:ph idx="1"/>
          </p:nvPr>
        </p:nvSpPr>
        <p:spPr>
          <a:xfrm>
            <a:off x="2083632" y="1588957"/>
            <a:ext cx="9876139" cy="4870837"/>
          </a:xfrm>
        </p:spPr>
        <p:txBody>
          <a:bodyPr>
            <a:normAutofit/>
          </a:bodyPr>
          <a:lstStyle/>
          <a:p>
            <a:r>
              <a:rPr lang="en-US" b="1" dirty="0"/>
              <a:t>Anger – an important secondary emotion. Anger directed at others or turned inwards.</a:t>
            </a:r>
          </a:p>
          <a:p>
            <a:r>
              <a:rPr lang="en-US" b="1" dirty="0"/>
              <a:t>Feelings I had today – The violence non-violence tree became the Feeling Healing Tree</a:t>
            </a:r>
          </a:p>
          <a:p>
            <a:r>
              <a:rPr lang="en-US" b="1" dirty="0"/>
              <a:t>Anger and childhood experiences. - Anger and Others. </a:t>
            </a:r>
          </a:p>
          <a:p>
            <a:r>
              <a:rPr lang="en-US" b="1" dirty="0"/>
              <a:t>Anger and violence  - The Evolution of Anger into Violence</a:t>
            </a:r>
          </a:p>
          <a:p>
            <a:r>
              <a:rPr lang="en-US" b="1" dirty="0"/>
              <a:t>Identifying and responding to ‘anger triggers’ </a:t>
            </a:r>
          </a:p>
          <a:p>
            <a:r>
              <a:rPr lang="en-US" b="1" dirty="0"/>
              <a:t>Different forms of anger expression - Any kind of violence is NOT ok.  </a:t>
            </a:r>
          </a:p>
          <a:p>
            <a:r>
              <a:rPr lang="en-US" b="1" dirty="0"/>
              <a:t>Violence harms our children – babies as teaching support within the prison</a:t>
            </a:r>
          </a:p>
          <a:p>
            <a:r>
              <a:rPr lang="en-AU" b="1" dirty="0"/>
              <a:t>BREAKING THE ANGER CYCLE - Steps for dealing with Anger –</a:t>
            </a:r>
          </a:p>
          <a:p>
            <a:r>
              <a:rPr lang="en-AU" b="1" dirty="0"/>
              <a:t>When anger is valid – when it becomes a problem!</a:t>
            </a:r>
          </a:p>
          <a:p>
            <a:r>
              <a:rPr lang="en-AU" b="1" dirty="0"/>
              <a:t>Anger – Violence HOT COLD ASSERTIVENESS</a:t>
            </a:r>
          </a:p>
          <a:p>
            <a:r>
              <a:rPr lang="en-AU" b="1" dirty="0"/>
              <a:t>A Clearing – tools for cleaning up conflict without using violence.</a:t>
            </a:r>
          </a:p>
          <a:p>
            <a:endParaRPr lang="en-US" b="1" dirty="0"/>
          </a:p>
          <a:p>
            <a:endParaRPr lang="en-AU" dirty="0"/>
          </a:p>
          <a:p>
            <a:endParaRPr lang="en-US" dirty="0"/>
          </a:p>
        </p:txBody>
      </p:sp>
      <p:pic>
        <p:nvPicPr>
          <p:cNvPr id="4" name="Picture 4">
            <a:extLst>
              <a:ext uri="{FF2B5EF4-FFF2-40B4-BE49-F238E27FC236}">
                <a16:creationId xmlns:a16="http://schemas.microsoft.com/office/drawing/2014/main" xmlns="" id="{5B67031E-A442-434A-90EF-86FD6E6A0554}"/>
              </a:ext>
            </a:extLst>
          </p:cNvPr>
          <p:cNvPicPr>
            <a:picLocks noChangeAspect="1" noChangeArrowheads="1"/>
          </p:cNvPicPr>
          <p:nvPr/>
        </p:nvPicPr>
        <p:blipFill>
          <a:blip r:embed="rId2"/>
          <a:srcRect/>
          <a:stretch>
            <a:fillRect/>
          </a:stretch>
        </p:blipFill>
        <p:spPr bwMode="auto">
          <a:xfrm>
            <a:off x="753036" y="0"/>
            <a:ext cx="1066800" cy="6858000"/>
          </a:xfrm>
          <a:prstGeom prst="rect">
            <a:avLst/>
          </a:prstGeom>
          <a:noFill/>
          <a:ln w="9525">
            <a:noFill/>
            <a:miter lim="800000"/>
            <a:headEnd/>
            <a:tailEnd/>
          </a:ln>
        </p:spPr>
      </p:pic>
    </p:spTree>
    <p:extLst>
      <p:ext uri="{BB962C8B-B14F-4D97-AF65-F5344CB8AC3E}">
        <p14:creationId xmlns:p14="http://schemas.microsoft.com/office/powerpoint/2010/main" val="34037260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Object 7">
            <a:extLst>
              <a:ext uri="{FF2B5EF4-FFF2-40B4-BE49-F238E27FC236}">
                <a16:creationId xmlns:a16="http://schemas.microsoft.com/office/drawing/2014/main" xmlns="" id="{EB2D3CF1-9E11-7B49-995F-45AA52047F93}"/>
              </a:ext>
            </a:extLst>
          </p:cNvPr>
          <p:cNvGraphicFramePr>
            <a:graphicFrameLocks noChangeAspect="1"/>
          </p:cNvGraphicFramePr>
          <p:nvPr>
            <p:extLst>
              <p:ext uri="{D42A27DB-BD31-4B8C-83A1-F6EECF244321}">
                <p14:modId xmlns:p14="http://schemas.microsoft.com/office/powerpoint/2010/main" val="1401260778"/>
              </p:ext>
            </p:extLst>
          </p:nvPr>
        </p:nvGraphicFramePr>
        <p:xfrm>
          <a:off x="812800" y="101601"/>
          <a:ext cx="11190513" cy="6604000"/>
        </p:xfrm>
        <a:graphic>
          <a:graphicData uri="http://schemas.openxmlformats.org/presentationml/2006/ole">
            <mc:AlternateContent xmlns:mc="http://schemas.openxmlformats.org/markup-compatibility/2006">
              <mc:Choice xmlns:v="urn:schemas-microsoft-com:vml" Requires="v">
                <p:oleObj spid="_x0000_s2076" name="Document" r:id="rId5" imgW="9867900" imgH="5854700" progId="Word.Document.12">
                  <p:embed/>
                </p:oleObj>
              </mc:Choice>
              <mc:Fallback>
                <p:oleObj name="Document" r:id="rId5" imgW="9867900" imgH="5854700" progId="Word.Document.12">
                  <p:embed/>
                  <p:pic>
                    <p:nvPicPr>
                      <p:cNvPr id="0" name=""/>
                      <p:cNvPicPr/>
                      <p:nvPr/>
                    </p:nvPicPr>
                    <p:blipFill>
                      <a:blip r:embed="rId6"/>
                      <a:stretch>
                        <a:fillRect/>
                      </a:stretch>
                    </p:blipFill>
                    <p:spPr>
                      <a:xfrm>
                        <a:off x="812800" y="101601"/>
                        <a:ext cx="11190513" cy="6604000"/>
                      </a:xfrm>
                      <a:prstGeom prst="rect">
                        <a:avLst/>
                      </a:prstGeom>
                    </p:spPr>
                  </p:pic>
                </p:oleObj>
              </mc:Fallback>
            </mc:AlternateContent>
          </a:graphicData>
        </a:graphic>
      </p:graphicFrame>
    </p:spTree>
    <p:extLst>
      <p:ext uri="{BB962C8B-B14F-4D97-AF65-F5344CB8AC3E}">
        <p14:creationId xmlns:p14="http://schemas.microsoft.com/office/powerpoint/2010/main" val="38530182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32038" y="427704"/>
            <a:ext cx="9551170" cy="1304844"/>
          </a:xfrm>
        </p:spPr>
        <p:txBody>
          <a:bodyPr>
            <a:normAutofit fontScale="90000"/>
          </a:bodyPr>
          <a:lstStyle/>
          <a:p>
            <a:pPr algn="ctr"/>
            <a:r>
              <a:rPr lang="en-US" b="1" dirty="0"/>
              <a:t>Anger versus Violence</a:t>
            </a:r>
            <a:br>
              <a:rPr lang="en-US" b="1" dirty="0"/>
            </a:br>
            <a:r>
              <a:rPr lang="en-US" b="1" dirty="0"/>
              <a:t>The women had good reasons to be angry</a:t>
            </a:r>
          </a:p>
        </p:txBody>
      </p:sp>
      <p:sp>
        <p:nvSpPr>
          <p:cNvPr id="3" name="Content Placeholder 2"/>
          <p:cNvSpPr>
            <a:spLocks noGrp="1"/>
          </p:cNvSpPr>
          <p:nvPr>
            <p:ph sz="half" idx="1"/>
          </p:nvPr>
        </p:nvSpPr>
        <p:spPr>
          <a:xfrm>
            <a:off x="1932039" y="1732547"/>
            <a:ext cx="4513005" cy="4620127"/>
          </a:xfrm>
        </p:spPr>
        <p:txBody>
          <a:bodyPr>
            <a:noAutofit/>
          </a:bodyPr>
          <a:lstStyle/>
          <a:p>
            <a:r>
              <a:rPr lang="en-AU" sz="2800" dirty="0"/>
              <a:t>ANGER is a natural feeling that arises in us in response to frustration, loss, fear or a boundary violation – </a:t>
            </a:r>
            <a:r>
              <a:rPr lang="en-AU" sz="2800" dirty="0" err="1"/>
              <a:t>eg</a:t>
            </a:r>
            <a:r>
              <a:rPr lang="en-AU" sz="2800" dirty="0"/>
              <a:t> someone hurting us by their actions. We may direct our anger towards the person who has frustrated us, or may displace the anger into an objectified person, or onto ourselves. </a:t>
            </a:r>
          </a:p>
        </p:txBody>
      </p:sp>
      <p:sp>
        <p:nvSpPr>
          <p:cNvPr id="4" name="Content Placeholder 3"/>
          <p:cNvSpPr>
            <a:spLocks noGrp="1"/>
          </p:cNvSpPr>
          <p:nvPr>
            <p:ph sz="half" idx="2"/>
          </p:nvPr>
        </p:nvSpPr>
        <p:spPr>
          <a:xfrm>
            <a:off x="6858000" y="1732547"/>
            <a:ext cx="5014452" cy="4800988"/>
          </a:xfrm>
        </p:spPr>
        <p:txBody>
          <a:bodyPr>
            <a:noAutofit/>
          </a:bodyPr>
          <a:lstStyle/>
          <a:p>
            <a:r>
              <a:rPr lang="en-AU" sz="2800" dirty="0"/>
              <a:t>VIOLENCE - is the invasion of a person’s boundary or space without informed consent or choice, with the intent to harm, intimidate or control. In violence the person is always objectified.  RAGE has no boundaries.  Rage is being out of control, crosses boundaries and has no heed of the consequences.</a:t>
            </a:r>
          </a:p>
        </p:txBody>
      </p:sp>
      <p:pic>
        <p:nvPicPr>
          <p:cNvPr id="5" name="Picture 4">
            <a:extLst>
              <a:ext uri="{FF2B5EF4-FFF2-40B4-BE49-F238E27FC236}">
                <a16:creationId xmlns:a16="http://schemas.microsoft.com/office/drawing/2014/main" xmlns="" id="{C1C99334-CF03-AE4B-B8B7-2717EC680E8A}"/>
              </a:ext>
            </a:extLst>
          </p:cNvPr>
          <p:cNvPicPr>
            <a:picLocks noChangeAspect="1" noChangeArrowheads="1"/>
          </p:cNvPicPr>
          <p:nvPr/>
        </p:nvPicPr>
        <p:blipFill>
          <a:blip r:embed="rId2"/>
          <a:srcRect/>
          <a:stretch>
            <a:fillRect/>
          </a:stretch>
        </p:blipFill>
        <p:spPr bwMode="auto">
          <a:xfrm>
            <a:off x="753036" y="0"/>
            <a:ext cx="1066800" cy="6858000"/>
          </a:xfrm>
          <a:prstGeom prst="rect">
            <a:avLst/>
          </a:prstGeom>
          <a:noFill/>
          <a:ln w="9525">
            <a:noFill/>
            <a:miter lim="800000"/>
            <a:headEnd/>
            <a:tailEnd/>
          </a:ln>
        </p:spPr>
      </p:pic>
    </p:spTree>
    <p:extLst>
      <p:ext uri="{BB962C8B-B14F-4D97-AF65-F5344CB8AC3E}">
        <p14:creationId xmlns:p14="http://schemas.microsoft.com/office/powerpoint/2010/main" val="600085536"/>
      </p:ext>
    </p:extLst>
  </p:cSld>
  <p:clrMapOvr>
    <a:masterClrMapping/>
  </p:clrMapOvr>
</p:sld>
</file>

<file path=ppt/theme/theme1.xml><?xml version="1.0" encoding="utf-8"?>
<a:theme xmlns:a="http://schemas.openxmlformats.org/drawingml/2006/main" name="Crop">
  <a:themeElements>
    <a:clrScheme name="Crop">
      <a:dk1>
        <a:sysClr val="windowText" lastClr="000000"/>
      </a:dk1>
      <a:lt1>
        <a:sysClr val="window" lastClr="FFFFFF"/>
      </a:lt1>
      <a:dk2>
        <a:srgbClr val="191B0E"/>
      </a:dk2>
      <a:lt2>
        <a:srgbClr val="EFEDE3"/>
      </a:lt2>
      <a:accent1>
        <a:srgbClr val="8C8D86"/>
      </a:accent1>
      <a:accent2>
        <a:srgbClr val="E6C069"/>
      </a:accent2>
      <a:accent3>
        <a:srgbClr val="897B61"/>
      </a:accent3>
      <a:accent4>
        <a:srgbClr val="8DAB8E"/>
      </a:accent4>
      <a:accent5>
        <a:srgbClr val="77A2BB"/>
      </a:accent5>
      <a:accent6>
        <a:srgbClr val="E28394"/>
      </a:accent6>
      <a:hlink>
        <a:srgbClr val="77A2BB"/>
      </a:hlink>
      <a:folHlink>
        <a:srgbClr val="957A99"/>
      </a:folHlink>
    </a:clrScheme>
    <a:fontScheme name="Crop">
      <a:maj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Crop">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34925" cap="flat" cmpd="sng" algn="in">
          <a:solidFill>
            <a:schemeClr val="phClr"/>
          </a:solidFill>
          <a:prstDash val="solid"/>
        </a:ln>
        <a:ln w="19050" cap="flat" cmpd="sng" algn="in">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3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rop" id="{EC9488ED-E761-4D60-9AC4-764D1FE2C171}" vid="{CE19780C-D67D-4C13-9DE9-A52BC3BA51B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Crop</Template>
  <TotalTime>1841</TotalTime>
  <Words>2290</Words>
  <Application>Microsoft Office PowerPoint</Application>
  <PresentationFormat>Widescreen</PresentationFormat>
  <Paragraphs>188</Paragraphs>
  <Slides>23</Slides>
  <Notes>4</Notes>
  <HiddenSlides>0</HiddenSlides>
  <MMClips>0</MMClips>
  <ScaleCrop>false</ScaleCrop>
  <HeadingPairs>
    <vt:vector size="8" baseType="variant">
      <vt:variant>
        <vt:lpstr>Fonts Used</vt:lpstr>
      </vt:variant>
      <vt:variant>
        <vt:i4>10</vt:i4>
      </vt:variant>
      <vt:variant>
        <vt:lpstr>Theme</vt:lpstr>
      </vt:variant>
      <vt:variant>
        <vt:i4>1</vt:i4>
      </vt:variant>
      <vt:variant>
        <vt:lpstr>Embedded OLE Servers</vt:lpstr>
      </vt:variant>
      <vt:variant>
        <vt:i4>1</vt:i4>
      </vt:variant>
      <vt:variant>
        <vt:lpstr>Slide Titles</vt:lpstr>
      </vt:variant>
      <vt:variant>
        <vt:i4>23</vt:i4>
      </vt:variant>
    </vt:vector>
  </HeadingPairs>
  <TitlesOfParts>
    <vt:vector size="35" baseType="lpstr">
      <vt:lpstr>ＭＳ Ｐゴシック</vt:lpstr>
      <vt:lpstr>Apple Casual</vt:lpstr>
      <vt:lpstr>Arial</vt:lpstr>
      <vt:lpstr>Calibri</vt:lpstr>
      <vt:lpstr>Century Schoolbook</vt:lpstr>
      <vt:lpstr>Franklin Gothic Book</vt:lpstr>
      <vt:lpstr>Helvetica</vt:lpstr>
      <vt:lpstr>Mangal</vt:lpstr>
      <vt:lpstr>Times</vt:lpstr>
      <vt:lpstr>Times New Roman</vt:lpstr>
      <vt:lpstr>Crop</vt:lpstr>
      <vt:lpstr>Document</vt:lpstr>
      <vt:lpstr>When women show the way  domestic, family and sexual violencE pathways to change  Emeritus Professor Judy Atkinson PhD AM</vt:lpstr>
      <vt:lpstr>In recognition of Ancestors, Elders, Peoples, Lands, Waterways of the Larrakia Nation,  with thanks from the peoples of the Bundjalung Nation.</vt:lpstr>
      <vt:lpstr>“Kungas Stopping Violence Program Alice Springs Correctional Centre” What we did – What we learnt – What we can do.</vt:lpstr>
      <vt:lpstr>Invitation from KUNGAS Recreating the Circle of wellbeing  Anger Violence Boundaries Safety Loss Grief Trauma</vt:lpstr>
      <vt:lpstr>Creation of Violent Individuals, Communities / Societies  All the materials used came from the Masters of Indigenous Studies – wellbeing   </vt:lpstr>
      <vt:lpstr>Healthy Country Healthy People body mind heart spirit The circle of wellbeing was designed to establish a safe learning environment at the beginning of the course.</vt:lpstr>
      <vt:lpstr>Anger Violence Boundaries Safety AVBS</vt:lpstr>
      <vt:lpstr>PowerPoint Presentation</vt:lpstr>
      <vt:lpstr>Anger versus Violence The women had good reasons to be angry</vt:lpstr>
      <vt:lpstr>Loss Grief Trauma Loss History Maps</vt:lpstr>
      <vt:lpstr>PowerPoint Presentation</vt:lpstr>
      <vt:lpstr>PowerPoint Presentation</vt:lpstr>
      <vt:lpstr>PowerPoint Presentation</vt:lpstr>
      <vt:lpstr>PowerPoint Presentation</vt:lpstr>
      <vt:lpstr>“Nobody will listen!”</vt:lpstr>
      <vt:lpstr>… Running from the Darkness …</vt:lpstr>
      <vt:lpstr>PowerPoint Presentation</vt:lpstr>
      <vt:lpstr>Adverse Childhood Experiences (ACE’s) Childhood trauma</vt:lpstr>
      <vt:lpstr>We found the women generally, would have diagnosis of complex trauma. Often, so did their violent partners.</vt:lpstr>
      <vt:lpstr>The Kungas Office – a healing place</vt:lpstr>
      <vt:lpstr>PowerPoint Presentation</vt:lpstr>
      <vt:lpstr>“Violent Offender Program for women deemed a success in Alice Springs, calls for national rollout”.</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When women show the way  domestic family and sexual violence - pathways to change</dc:title>
  <dc:creator>Microsoft Office User</dc:creator>
  <cp:lastModifiedBy>Julie Ta</cp:lastModifiedBy>
  <cp:revision>45</cp:revision>
  <dcterms:created xsi:type="dcterms:W3CDTF">2019-04-29T23:11:23Z</dcterms:created>
  <dcterms:modified xsi:type="dcterms:W3CDTF">2019-06-05T23:45:00Z</dcterms:modified>
</cp:coreProperties>
</file>