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72" r:id="rId2"/>
    <p:sldMasterId id="2147483660" r:id="rId3"/>
  </p:sldMasterIdLst>
  <p:notesMasterIdLst>
    <p:notesMasterId r:id="rId15"/>
  </p:notesMasterIdLst>
  <p:handoutMasterIdLst>
    <p:handoutMasterId r:id="rId16"/>
  </p:handoutMasterIdLst>
  <p:sldIdLst>
    <p:sldId id="256" r:id="rId4"/>
    <p:sldId id="257" r:id="rId5"/>
    <p:sldId id="261" r:id="rId6"/>
    <p:sldId id="268" r:id="rId7"/>
    <p:sldId id="262" r:id="rId8"/>
    <p:sldId id="270" r:id="rId9"/>
    <p:sldId id="271" r:id="rId10"/>
    <p:sldId id="273" r:id="rId11"/>
    <p:sldId id="276" r:id="rId12"/>
    <p:sldId id="264" r:id="rId13"/>
    <p:sldId id="258" r:id="rId14"/>
  </p:sldIdLst>
  <p:sldSz cx="12192000" cy="6858000"/>
  <p:notesSz cx="6735763" cy="9866313"/>
  <p:embeddedFontLst>
    <p:embeddedFont>
      <p:font typeface="Wingdings 3" panose="05040102010807070707" pitchFamily="18" charset="2"/>
      <p:regular r:id="rId17"/>
    </p:embeddedFont>
    <p:embeddedFont>
      <p:font typeface="Trebuchet MS" panose="020B0603020202020204" pitchFamily="34" charset="0"/>
      <p:regular r:id="rId18"/>
      <p:bold r:id="rId19"/>
      <p:italic r:id="rId20"/>
      <p:boldItalic r:id="rId21"/>
    </p:embeddedFont>
    <p:embeddedFont>
      <p:font typeface="Calibri Light" panose="020F0302020204030204" pitchFamily="34" charset="0"/>
      <p:regular r:id="rId22"/>
      <p:italic r:id="rId23"/>
    </p:embeddedFont>
    <p:embeddedFont>
      <p:font typeface="Calibri" panose="020F0502020204030204" pitchFamily="34" charset="0"/>
      <p:regular r:id="rId24"/>
      <p:bold r:id="rId25"/>
      <p:italic r:id="rId26"/>
      <p:boldItalic r:id="rId27"/>
    </p:embeddedFont>
    <p:embeddedFont>
      <p:font typeface="ＭＳ Ｐゴシック" panose="020B0600070205080204" pitchFamily="34" charset="-128"/>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07" userDrawn="1">
          <p15:clr>
            <a:srgbClr val="A4A3A4"/>
          </p15:clr>
        </p15:guide>
        <p15:guide id="2" pos="212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0549" autoAdjust="0"/>
    <p:restoredTop sz="49510" autoAdjust="0"/>
  </p:normalViewPr>
  <p:slideViewPr>
    <p:cSldViewPr snapToGrid="0">
      <p:cViewPr varScale="1">
        <p:scale>
          <a:sx n="43" d="100"/>
          <a:sy n="43" d="100"/>
        </p:scale>
        <p:origin x="1277" y="53"/>
      </p:cViewPr>
      <p:guideLst>
        <p:guide orient="horz" pos="2160"/>
        <p:guide pos="3840"/>
      </p:guideLst>
    </p:cSldViewPr>
  </p:slideViewPr>
  <p:outlineViewPr>
    <p:cViewPr>
      <p:scale>
        <a:sx n="33" d="100"/>
        <a:sy n="33" d="100"/>
      </p:scale>
      <p:origin x="0" y="-120"/>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62" d="100"/>
          <a:sy n="62" d="100"/>
        </p:scale>
        <p:origin x="3250" y="58"/>
      </p:cViewPr>
      <p:guideLst>
        <p:guide orient="horz" pos="3107"/>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Master" Target="slideMasters/slideMaster3.xml"/><Relationship Id="rId21" Type="http://schemas.openxmlformats.org/officeDocument/2006/relationships/font" Target="fonts/font5.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font" Target="fonts/font4.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8.fntdata"/><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notesMaster" Target="notesMasters/notesMaster1.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7.xml"/><Relationship Id="rId19" Type="http://schemas.openxmlformats.org/officeDocument/2006/relationships/font" Target="fonts/font3.fntdata"/><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8E4C2AE2-CF3B-4ABE-A06D-C011F437D219}" type="datetimeFigureOut">
              <a:rPr lang="en-AU" smtClean="0"/>
              <a:t>6/06/2019</a:t>
            </a:fld>
            <a:endParaRPr lang="en-AU"/>
          </a:p>
        </p:txBody>
      </p:sp>
      <p:sp>
        <p:nvSpPr>
          <p:cNvPr id="4" name="Footer Placeholder 3"/>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fld id="{D93BD506-776E-4479-8774-26E92E2B119A}" type="slidenum">
              <a:rPr lang="en-AU" smtClean="0"/>
              <a:t>‹#›</a:t>
            </a:fld>
            <a:endParaRPr lang="en-AU"/>
          </a:p>
        </p:txBody>
      </p:sp>
    </p:spTree>
    <p:extLst>
      <p:ext uri="{BB962C8B-B14F-4D97-AF65-F5344CB8AC3E}">
        <p14:creationId xmlns:p14="http://schemas.microsoft.com/office/powerpoint/2010/main" val="16679759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18830" cy="495029"/>
          </a:xfrm>
          <a:prstGeom prst="rect">
            <a:avLst/>
          </a:prstGeom>
        </p:spPr>
        <p:txBody>
          <a:bodyPr vert="horz" lIns="90763" tIns="45382" rIns="90763" bIns="45382" rtlCol="0"/>
          <a:lstStyle>
            <a:lvl1pPr algn="l">
              <a:defRPr sz="1200"/>
            </a:lvl1pPr>
          </a:lstStyle>
          <a:p>
            <a:endParaRPr lang="en-AU"/>
          </a:p>
        </p:txBody>
      </p:sp>
      <p:sp>
        <p:nvSpPr>
          <p:cNvPr id="3" name="Date Placeholder 2"/>
          <p:cNvSpPr>
            <a:spLocks noGrp="1"/>
          </p:cNvSpPr>
          <p:nvPr>
            <p:ph type="dt" idx="1"/>
          </p:nvPr>
        </p:nvSpPr>
        <p:spPr>
          <a:xfrm>
            <a:off x="3815375" y="0"/>
            <a:ext cx="2918830" cy="495029"/>
          </a:xfrm>
          <a:prstGeom prst="rect">
            <a:avLst/>
          </a:prstGeom>
        </p:spPr>
        <p:txBody>
          <a:bodyPr vert="horz" lIns="90763" tIns="45382" rIns="90763" bIns="45382" rtlCol="0"/>
          <a:lstStyle>
            <a:lvl1pPr algn="r">
              <a:defRPr sz="1200"/>
            </a:lvl1pPr>
          </a:lstStyle>
          <a:p>
            <a:fld id="{1A21D9A2-FD7F-465C-97CD-A9726F9B1987}" type="datetimeFigureOut">
              <a:rPr lang="en-AU" smtClean="0"/>
              <a:t>6/06/2019</a:t>
            </a:fld>
            <a:endParaRPr lang="en-AU"/>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0763" tIns="45382" rIns="90763" bIns="45382" rtlCol="0" anchor="ctr"/>
          <a:lstStyle/>
          <a:p>
            <a:endParaRPr lang="en-AU"/>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0763" tIns="45382" rIns="90763" bIns="4538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1" y="9371286"/>
            <a:ext cx="2918830" cy="495028"/>
          </a:xfrm>
          <a:prstGeom prst="rect">
            <a:avLst/>
          </a:prstGeom>
        </p:spPr>
        <p:txBody>
          <a:bodyPr vert="horz" lIns="90763" tIns="45382" rIns="90763" bIns="45382" rtlCol="0" anchor="b"/>
          <a:lstStyle>
            <a:lvl1pPr algn="l">
              <a:defRPr sz="1200"/>
            </a:lvl1pPr>
          </a:lstStyle>
          <a:p>
            <a:endParaRPr lang="en-AU"/>
          </a:p>
        </p:txBody>
      </p:sp>
      <p:sp>
        <p:nvSpPr>
          <p:cNvPr id="7" name="Slide Number Placeholder 6"/>
          <p:cNvSpPr>
            <a:spLocks noGrp="1"/>
          </p:cNvSpPr>
          <p:nvPr>
            <p:ph type="sldNum" sz="quarter" idx="5"/>
          </p:nvPr>
        </p:nvSpPr>
        <p:spPr>
          <a:xfrm>
            <a:off x="3815375" y="9371286"/>
            <a:ext cx="2918830" cy="495028"/>
          </a:xfrm>
          <a:prstGeom prst="rect">
            <a:avLst/>
          </a:prstGeom>
        </p:spPr>
        <p:txBody>
          <a:bodyPr vert="horz" lIns="90763" tIns="45382" rIns="90763" bIns="45382" rtlCol="0" anchor="b"/>
          <a:lstStyle>
            <a:lvl1pPr algn="r">
              <a:defRPr sz="1200"/>
            </a:lvl1pPr>
          </a:lstStyle>
          <a:p>
            <a:fld id="{57954C0D-37BD-4A3A-AE10-B8A3406A44F2}" type="slidenum">
              <a:rPr lang="en-AU" smtClean="0"/>
              <a:t>‹#›</a:t>
            </a:fld>
            <a:endParaRPr lang="en-AU"/>
          </a:p>
        </p:txBody>
      </p:sp>
    </p:spTree>
    <p:extLst>
      <p:ext uri="{BB962C8B-B14F-4D97-AF65-F5344CB8AC3E}">
        <p14:creationId xmlns:p14="http://schemas.microsoft.com/office/powerpoint/2010/main" val="2332763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theage.com.au/victoria/police-switch-position-on-push-to-curb-st-kildas-sex-trade-20160504-gom9f5.html"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www.afao.org.au/article/sex-work-legislation-stands-way-australias-commitments-decriminalisation-sex-workers-health-safety-rights/" TargetMode="External"/><Relationship Id="rId5" Type="http://schemas.openxmlformats.org/officeDocument/2006/relationships/hyperlink" Target="http://www.tandfonline.com/doi/full/10.1016/S0968-8080(10)35496-6" TargetMode="External"/><Relationship Id="rId4" Type="http://schemas.openxmlformats.org/officeDocument/2006/relationships/hyperlink" Target="https://independentaustralia.net/life/life-display/australian-border-force-raid-massage-parlours,8112"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scarletalliance.org.au/library/principles_2014"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theconversation.com/the-stigma-of-sex-work-comes-with-a-high-cost-79657" TargetMode="External"/><Relationship Id="rId5" Type="http://schemas.openxmlformats.org/officeDocument/2006/relationships/hyperlink" Target="https://www.crikey.com.au/2015/10/21/to-hell-with-your-morality-decriminalising-sex-work-saves-lives/" TargetMode="External"/><Relationship Id="rId4" Type="http://schemas.openxmlformats.org/officeDocument/2006/relationships/hyperlink" Target="https://link.springer.com/article/10.1007/s12119-011-9120-3"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tandfonline.com/doi/abs/10.1080/13691058.2011.628411"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www.scarletalliance.org.au/library/stardust_2014" TargetMode="External"/><Relationship Id="rId4" Type="http://schemas.openxmlformats.org/officeDocument/2006/relationships/hyperlink" Target="http://www.health.gov.au/internet/main/publishing.nsf/content/8E87E65EEF535B02CA257BF0001A4EB6/$File/HIV-Strategy2014-v3.pdf"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3577" y="4748164"/>
            <a:ext cx="5388610" cy="3742694"/>
          </a:xfrm>
        </p:spPr>
        <p:txBody>
          <a:bodyPr/>
          <a:lstStyle/>
          <a:p>
            <a:endParaRPr lang="en-AU" kern="1200" dirty="0">
              <a:solidFill>
                <a:schemeClr val="tx1"/>
              </a:solidFill>
              <a:effectLst/>
              <a:latin typeface="+mn-lt"/>
              <a:ea typeface="+mn-ea"/>
              <a:cs typeface="+mn-cs"/>
            </a:endParaRPr>
          </a:p>
          <a:p>
            <a:pPr algn="l"/>
            <a:r>
              <a:rPr lang="en-AU" kern="1200" dirty="0">
                <a:solidFill>
                  <a:schemeClr val="tx1"/>
                </a:solidFill>
                <a:effectLst/>
                <a:latin typeface="+mn-lt"/>
                <a:ea typeface="+mn-ea"/>
                <a:cs typeface="+mn-cs"/>
              </a:rPr>
              <a:t> </a:t>
            </a:r>
            <a:r>
              <a:rPr lang="en-AU" dirty="0"/>
              <a:t>Good morning</a:t>
            </a:r>
          </a:p>
          <a:p>
            <a:endParaRPr lang="en-AU" dirty="0"/>
          </a:p>
          <a:p>
            <a:r>
              <a:rPr lang="en-AU" dirty="0"/>
              <a:t>I wish </a:t>
            </a:r>
            <a:r>
              <a:rPr lang="en-GB" b="0" i="1" kern="1200" dirty="0">
                <a:solidFill>
                  <a:schemeClr val="tx1"/>
                </a:solidFill>
                <a:effectLst/>
                <a:latin typeface="+mn-lt"/>
                <a:ea typeface="+mn-ea"/>
                <a:cs typeface="+mn-cs"/>
              </a:rPr>
              <a:t> to acknowledge the </a:t>
            </a:r>
            <a:r>
              <a:rPr lang="en-GB" b="0" i="1" kern="1200" dirty="0" err="1">
                <a:solidFill>
                  <a:schemeClr val="tx1"/>
                </a:solidFill>
                <a:effectLst/>
                <a:latin typeface="+mn-lt"/>
                <a:ea typeface="+mn-ea"/>
                <a:cs typeface="+mn-cs"/>
              </a:rPr>
              <a:t>Larrakia</a:t>
            </a:r>
            <a:r>
              <a:rPr lang="en-GB" b="0" i="1" kern="1200" dirty="0">
                <a:solidFill>
                  <a:schemeClr val="tx1"/>
                </a:solidFill>
                <a:effectLst/>
                <a:latin typeface="+mn-lt"/>
                <a:ea typeface="+mn-ea"/>
                <a:cs typeface="+mn-cs"/>
              </a:rPr>
              <a:t> people as the Traditional Owners of the land on which this conference is taking place today </a:t>
            </a:r>
            <a:r>
              <a:rPr lang="en-GB" b="0" i="1" u="none" kern="1200" baseline="0" dirty="0">
                <a:solidFill>
                  <a:schemeClr val="tx1"/>
                </a:solidFill>
                <a:effectLst/>
                <a:latin typeface="+mn-lt"/>
                <a:ea typeface="+mn-ea"/>
                <a:cs typeface="+mn-cs"/>
              </a:rPr>
              <a:t>and I give my </a:t>
            </a:r>
            <a:r>
              <a:rPr lang="en-GB" b="0" i="1" kern="1200" dirty="0">
                <a:solidFill>
                  <a:schemeClr val="tx1"/>
                </a:solidFill>
                <a:effectLst/>
                <a:latin typeface="+mn-lt"/>
                <a:ea typeface="+mn-ea"/>
                <a:cs typeface="+mn-cs"/>
              </a:rPr>
              <a:t>respect to all Elders past,</a:t>
            </a:r>
            <a:r>
              <a:rPr lang="en-GB" b="0" i="1" kern="1200" baseline="0" dirty="0">
                <a:solidFill>
                  <a:schemeClr val="tx1"/>
                </a:solidFill>
                <a:effectLst/>
                <a:latin typeface="+mn-lt"/>
                <a:ea typeface="+mn-ea"/>
                <a:cs typeface="+mn-cs"/>
              </a:rPr>
              <a:t> </a:t>
            </a:r>
            <a:r>
              <a:rPr lang="en-GB" b="0" i="1" kern="1200" dirty="0">
                <a:solidFill>
                  <a:schemeClr val="tx1"/>
                </a:solidFill>
                <a:effectLst/>
                <a:latin typeface="+mn-lt"/>
                <a:ea typeface="+mn-ea"/>
                <a:cs typeface="+mn-cs"/>
              </a:rPr>
              <a:t>present and emerging</a:t>
            </a:r>
            <a:endParaRPr lang="en-AU" dirty="0"/>
          </a:p>
          <a:p>
            <a:endParaRPr lang="en-AU" dirty="0"/>
          </a:p>
          <a:p>
            <a:r>
              <a:rPr lang="en-AU" baseline="0" dirty="0"/>
              <a:t>I am </a:t>
            </a:r>
            <a:r>
              <a:rPr lang="en-AU" b="1" dirty="0">
                <a:solidFill>
                  <a:srgbClr val="FF0000"/>
                </a:solidFill>
              </a:rPr>
              <a:t>presenting as a peer on behalf of Northern</a:t>
            </a:r>
            <a:r>
              <a:rPr lang="en-AU" b="1" baseline="0" dirty="0">
                <a:solidFill>
                  <a:srgbClr val="FF0000"/>
                </a:solidFill>
              </a:rPr>
              <a:t> Territory</a:t>
            </a:r>
            <a:r>
              <a:rPr lang="en-AU" b="1" dirty="0">
                <a:solidFill>
                  <a:srgbClr val="FF0000"/>
                </a:solidFill>
              </a:rPr>
              <a:t> sex workers</a:t>
            </a:r>
            <a:r>
              <a:rPr lang="en-AU" dirty="0">
                <a:solidFill>
                  <a:srgbClr val="FF0000"/>
                </a:solidFill>
              </a:rPr>
              <a:t>,   </a:t>
            </a:r>
            <a:r>
              <a:rPr lang="en-AU" dirty="0"/>
              <a:t>the </a:t>
            </a:r>
            <a:r>
              <a:rPr lang="en-AU" b="1" dirty="0">
                <a:solidFill>
                  <a:srgbClr val="FF0000"/>
                </a:solidFill>
              </a:rPr>
              <a:t>Sex</a:t>
            </a:r>
            <a:r>
              <a:rPr lang="en-AU" b="1" baseline="0" dirty="0">
                <a:solidFill>
                  <a:srgbClr val="FF0000"/>
                </a:solidFill>
              </a:rPr>
              <a:t> Worker Outreach Program </a:t>
            </a:r>
            <a:r>
              <a:rPr lang="en-AU" b="1" dirty="0">
                <a:solidFill>
                  <a:srgbClr val="FF0000"/>
                </a:solidFill>
              </a:rPr>
              <a:t> </a:t>
            </a:r>
            <a:r>
              <a:rPr lang="en-AU" dirty="0"/>
              <a:t>and the  </a:t>
            </a:r>
            <a:r>
              <a:rPr lang="en-AU" b="1" dirty="0">
                <a:solidFill>
                  <a:srgbClr val="FF0000"/>
                </a:solidFill>
              </a:rPr>
              <a:t>Sex Worker Reference Group,    </a:t>
            </a:r>
            <a:r>
              <a:rPr lang="en-AU" dirty="0"/>
              <a:t>to</a:t>
            </a:r>
            <a:r>
              <a:rPr lang="en-AU" baseline="0" dirty="0"/>
              <a:t> give </a:t>
            </a:r>
            <a:r>
              <a:rPr lang="en-AU" b="1" dirty="0">
                <a:solidFill>
                  <a:srgbClr val="FF0000"/>
                </a:solidFill>
              </a:rPr>
              <a:t>an overview </a:t>
            </a:r>
            <a:r>
              <a:rPr lang="en-AU" dirty="0"/>
              <a:t>of </a:t>
            </a:r>
            <a:r>
              <a:rPr lang="en-AU" b="1" dirty="0">
                <a:solidFill>
                  <a:srgbClr val="FF0000"/>
                </a:solidFill>
              </a:rPr>
              <a:t>how law reform has evolved </a:t>
            </a:r>
            <a:r>
              <a:rPr lang="en-AU" dirty="0"/>
              <a:t>through </a:t>
            </a:r>
            <a:r>
              <a:rPr lang="en-AU" b="1" dirty="0">
                <a:solidFill>
                  <a:srgbClr val="FF0000"/>
                </a:solidFill>
              </a:rPr>
              <a:t>active consultation</a:t>
            </a:r>
            <a:r>
              <a:rPr lang="en-AU" b="1" dirty="0"/>
              <a:t> </a:t>
            </a:r>
            <a:r>
              <a:rPr lang="en-AU" dirty="0"/>
              <a:t>and </a:t>
            </a:r>
            <a:r>
              <a:rPr lang="en-AU" b="1" dirty="0">
                <a:solidFill>
                  <a:srgbClr val="FF0000"/>
                </a:solidFill>
              </a:rPr>
              <a:t>engagement</a:t>
            </a:r>
            <a:r>
              <a:rPr lang="en-AU" dirty="0"/>
              <a:t> with the </a:t>
            </a:r>
            <a:r>
              <a:rPr lang="en-AU" b="1" dirty="0">
                <a:solidFill>
                  <a:srgbClr val="FF0000"/>
                </a:solidFill>
              </a:rPr>
              <a:t>leadership of sex workers</a:t>
            </a:r>
            <a:r>
              <a:rPr lang="en-AU" b="0" dirty="0">
                <a:solidFill>
                  <a:srgbClr val="FF0000"/>
                </a:solidFill>
              </a:rPr>
              <a:t> and </a:t>
            </a:r>
            <a:r>
              <a:rPr lang="en-AU" b="1" dirty="0">
                <a:solidFill>
                  <a:srgbClr val="FF0000"/>
                </a:solidFill>
              </a:rPr>
              <a:t>why law reform </a:t>
            </a:r>
            <a:r>
              <a:rPr lang="en-AU" b="0" dirty="0">
                <a:solidFill>
                  <a:srgbClr val="FF0000"/>
                </a:solidFill>
              </a:rPr>
              <a:t>is</a:t>
            </a:r>
            <a:r>
              <a:rPr lang="en-AU" b="1" dirty="0">
                <a:solidFill>
                  <a:srgbClr val="FF0000"/>
                </a:solidFill>
              </a:rPr>
              <a:t> integral to minimising violence.</a:t>
            </a:r>
            <a:endParaRPr lang="en-AU" b="1" kern="1200" dirty="0">
              <a:solidFill>
                <a:schemeClr val="tx1"/>
              </a:solidFill>
              <a:effectLst/>
              <a:latin typeface="+mn-lt"/>
              <a:ea typeface="+mn-ea"/>
              <a:cs typeface="+mn-cs"/>
            </a:endParaRPr>
          </a:p>
          <a:p>
            <a:r>
              <a:rPr lang="en-AU" kern="1200" dirty="0">
                <a:solidFill>
                  <a:schemeClr val="tx1"/>
                </a:solidFill>
                <a:effectLst/>
                <a:latin typeface="+mn-lt"/>
                <a:ea typeface="+mn-ea"/>
                <a:cs typeface="+mn-cs"/>
              </a:rPr>
              <a:t> </a:t>
            </a:r>
          </a:p>
          <a:p>
            <a:r>
              <a:rPr lang="en-AU" b="1" i="1" u="sng" dirty="0">
                <a:solidFill>
                  <a:srgbClr val="FF0000"/>
                </a:solidFill>
              </a:rPr>
              <a:t>Sex</a:t>
            </a:r>
            <a:r>
              <a:rPr lang="en-AU" b="1" i="1" u="sng" baseline="0" dirty="0">
                <a:solidFill>
                  <a:srgbClr val="FF0000"/>
                </a:solidFill>
              </a:rPr>
              <a:t> Workers </a:t>
            </a:r>
            <a:r>
              <a:rPr lang="en-AU" b="1" i="1" u="sng" dirty="0">
                <a:solidFill>
                  <a:srgbClr val="FF0000"/>
                </a:solidFill>
              </a:rPr>
              <a:t> intersect </a:t>
            </a:r>
            <a:r>
              <a:rPr lang="en-AU" dirty="0"/>
              <a:t>as </a:t>
            </a:r>
            <a:r>
              <a:rPr lang="en-AU" b="1" i="1" u="sng" dirty="0">
                <a:solidFill>
                  <a:srgbClr val="FF0000"/>
                </a:solidFill>
              </a:rPr>
              <a:t>a cross section of society</a:t>
            </a:r>
            <a:r>
              <a:rPr lang="en-AU" dirty="0"/>
              <a:t>,</a:t>
            </a:r>
            <a:r>
              <a:rPr lang="en-AU" baseline="0" dirty="0"/>
              <a:t> </a:t>
            </a:r>
            <a:r>
              <a:rPr lang="en-AU" dirty="0"/>
              <a:t>as </a:t>
            </a:r>
            <a:r>
              <a:rPr lang="en-AU" b="1" dirty="0">
                <a:solidFill>
                  <a:srgbClr val="FF0000"/>
                </a:solidFill>
              </a:rPr>
              <a:t>trade union members,</a:t>
            </a:r>
            <a:r>
              <a:rPr lang="en-AU" b="1" baseline="0" dirty="0">
                <a:solidFill>
                  <a:srgbClr val="FF0000"/>
                </a:solidFill>
              </a:rPr>
              <a:t> as </a:t>
            </a:r>
            <a:r>
              <a:rPr lang="en-AU" b="1" dirty="0">
                <a:solidFill>
                  <a:srgbClr val="FF0000"/>
                </a:solidFill>
              </a:rPr>
              <a:t>staff </a:t>
            </a:r>
            <a:r>
              <a:rPr lang="en-AU" dirty="0"/>
              <a:t>of</a:t>
            </a:r>
            <a:r>
              <a:rPr lang="en-AU" b="1" dirty="0">
                <a:solidFill>
                  <a:srgbClr val="FF0000"/>
                </a:solidFill>
              </a:rPr>
              <a:t> best practice peer education</a:t>
            </a:r>
            <a:r>
              <a:rPr lang="en-AU" dirty="0"/>
              <a:t> and  </a:t>
            </a:r>
            <a:r>
              <a:rPr lang="en-AU" b="1" dirty="0">
                <a:solidFill>
                  <a:srgbClr val="FF0000"/>
                </a:solidFill>
              </a:rPr>
              <a:t>health promotion </a:t>
            </a:r>
            <a:r>
              <a:rPr lang="en-AU" dirty="0"/>
              <a:t>in our peer led programs and organisations, </a:t>
            </a:r>
            <a:r>
              <a:rPr lang="en-AU" b="0" dirty="0"/>
              <a:t>as</a:t>
            </a:r>
            <a:r>
              <a:rPr lang="en-AU" b="1" dirty="0"/>
              <a:t> </a:t>
            </a:r>
            <a:r>
              <a:rPr lang="en-AU" b="1" dirty="0">
                <a:solidFill>
                  <a:srgbClr val="FF0000"/>
                </a:solidFill>
              </a:rPr>
              <a:t>voters</a:t>
            </a:r>
            <a:r>
              <a:rPr lang="en-AU" dirty="0"/>
              <a:t>, </a:t>
            </a:r>
            <a:r>
              <a:rPr lang="en-AU" b="1" dirty="0">
                <a:solidFill>
                  <a:srgbClr val="FF0000"/>
                </a:solidFill>
              </a:rPr>
              <a:t> </a:t>
            </a:r>
            <a:r>
              <a:rPr lang="en-AU" b="0" dirty="0"/>
              <a:t>as </a:t>
            </a:r>
            <a:r>
              <a:rPr lang="en-AU" b="1" dirty="0">
                <a:solidFill>
                  <a:srgbClr val="FF0000"/>
                </a:solidFill>
              </a:rPr>
              <a:t>workers' rights advocates </a:t>
            </a:r>
            <a:r>
              <a:rPr lang="en-AU" dirty="0"/>
              <a:t>and </a:t>
            </a:r>
            <a:r>
              <a:rPr lang="en-AU" b="1" dirty="0">
                <a:solidFill>
                  <a:srgbClr val="FF0000"/>
                </a:solidFill>
              </a:rPr>
              <a:t>organisers</a:t>
            </a:r>
            <a:r>
              <a:rPr lang="en-AU" b="0" dirty="0">
                <a:solidFill>
                  <a:schemeClr val="tx1"/>
                </a:solidFill>
              </a:rPr>
              <a:t>,</a:t>
            </a:r>
            <a:r>
              <a:rPr lang="en-AU" b="0" baseline="0" dirty="0">
                <a:solidFill>
                  <a:schemeClr val="tx1"/>
                </a:solidFill>
              </a:rPr>
              <a:t> as </a:t>
            </a:r>
            <a:r>
              <a:rPr lang="en-AU" b="1" baseline="0" dirty="0">
                <a:solidFill>
                  <a:schemeClr val="tx1"/>
                </a:solidFill>
              </a:rPr>
              <a:t>mothers, fathers, sisters and brothers, as sons, daughters and as grandparents.</a:t>
            </a:r>
          </a:p>
          <a:p>
            <a:endParaRPr lang="en-AU" b="1" baseline="0" dirty="0">
              <a:solidFill>
                <a:schemeClr val="tx1"/>
              </a:solidFill>
            </a:endParaRPr>
          </a:p>
          <a:p>
            <a:r>
              <a:rPr lang="en-AU" b="1" baseline="0" dirty="0">
                <a:solidFill>
                  <a:schemeClr val="tx1"/>
                </a:solidFill>
              </a:rPr>
              <a:t>We are as diverse in our experiences of sex work as we are from where  are born.  Collectively in our knowledge as past and current sex workers we are </a:t>
            </a:r>
            <a:r>
              <a:rPr lang="en-AU" b="0" baseline="0" dirty="0">
                <a:solidFill>
                  <a:schemeClr val="tx1"/>
                </a:solidFill>
              </a:rPr>
              <a:t> </a:t>
            </a:r>
            <a:r>
              <a:rPr lang="en-AU" b="1" i="1" u="sng" dirty="0">
                <a:solidFill>
                  <a:srgbClr val="FF0000"/>
                </a:solidFill>
              </a:rPr>
              <a:t>the “key experts for reforms”,  </a:t>
            </a:r>
            <a:r>
              <a:rPr lang="en-AU" dirty="0"/>
              <a:t>for </a:t>
            </a:r>
            <a:r>
              <a:rPr lang="en-AU" b="1" dirty="0">
                <a:solidFill>
                  <a:srgbClr val="FF0000"/>
                </a:solidFill>
              </a:rPr>
              <a:t>safety </a:t>
            </a:r>
            <a:r>
              <a:rPr lang="en-AU" dirty="0"/>
              <a:t>in sex work</a:t>
            </a:r>
            <a:r>
              <a:rPr lang="en-AU" dirty="0">
                <a:solidFill>
                  <a:srgbClr val="FF0000"/>
                </a:solidFill>
              </a:rPr>
              <a:t>. </a:t>
            </a:r>
            <a:endParaRPr lang="en-AU" b="1" i="1" kern="1200" dirty="0">
              <a:solidFill>
                <a:srgbClr val="FF0000"/>
              </a:solidFill>
              <a:effectLst/>
              <a:latin typeface="+mn-lt"/>
              <a:ea typeface="+mn-ea"/>
              <a:cs typeface="+mn-cs"/>
            </a:endParaRPr>
          </a:p>
          <a:p>
            <a:endParaRPr lang="en-AU" kern="1200" dirty="0">
              <a:solidFill>
                <a:schemeClr val="tx1"/>
              </a:solidFill>
              <a:effectLst/>
              <a:latin typeface="+mn-lt"/>
              <a:ea typeface="+mn-ea"/>
              <a:cs typeface="+mn-cs"/>
            </a:endParaRPr>
          </a:p>
          <a:p>
            <a:r>
              <a:rPr lang="en-AU" kern="1200" dirty="0">
                <a:solidFill>
                  <a:schemeClr val="tx1"/>
                </a:solidFill>
                <a:effectLst/>
                <a:latin typeface="+mn-lt"/>
                <a:ea typeface="+mn-ea"/>
                <a:cs typeface="+mn-cs"/>
              </a:rPr>
              <a:t> </a:t>
            </a:r>
          </a:p>
          <a:p>
            <a:r>
              <a:rPr lang="en-AU" b="1" i="1" kern="1200" dirty="0">
                <a:solidFill>
                  <a:schemeClr val="tx1"/>
                </a:solidFill>
                <a:effectLst/>
                <a:latin typeface="+mn-lt"/>
                <a:ea typeface="+mn-ea"/>
                <a:cs typeface="+mn-cs"/>
              </a:rPr>
              <a:t> </a:t>
            </a:r>
            <a:endParaRPr lang="en-AU" kern="1200" dirty="0">
              <a:solidFill>
                <a:schemeClr val="tx1"/>
              </a:solidFill>
              <a:effectLst/>
              <a:latin typeface="+mn-lt"/>
              <a:ea typeface="+mn-ea"/>
              <a:cs typeface="+mn-cs"/>
            </a:endParaRPr>
          </a:p>
          <a:p>
            <a:r>
              <a:rPr lang="en-AU" b="1" i="1" kern="1200" dirty="0">
                <a:solidFill>
                  <a:schemeClr val="tx1"/>
                </a:solidFill>
                <a:effectLst/>
                <a:latin typeface="+mn-lt"/>
                <a:ea typeface="+mn-ea"/>
                <a:cs typeface="+mn-cs"/>
              </a:rPr>
              <a:t> </a:t>
            </a:r>
            <a:endParaRPr lang="en-AU" kern="1200" dirty="0">
              <a:solidFill>
                <a:schemeClr val="tx1"/>
              </a:solidFill>
              <a:effectLst/>
              <a:latin typeface="+mn-lt"/>
              <a:ea typeface="+mn-ea"/>
              <a:cs typeface="+mn-cs"/>
            </a:endParaRPr>
          </a:p>
          <a:p>
            <a:r>
              <a:rPr lang="en-AU" b="1" i="1" dirty="0"/>
              <a:t> </a:t>
            </a:r>
            <a:endParaRPr lang="en-AU" dirty="0"/>
          </a:p>
          <a:p>
            <a:endParaRPr lang="en-AU" dirty="0"/>
          </a:p>
        </p:txBody>
      </p:sp>
      <p:sp>
        <p:nvSpPr>
          <p:cNvPr id="4" name="Slide Number Placeholder 3"/>
          <p:cNvSpPr>
            <a:spLocks noGrp="1"/>
          </p:cNvSpPr>
          <p:nvPr>
            <p:ph type="sldNum" sz="quarter" idx="10"/>
          </p:nvPr>
        </p:nvSpPr>
        <p:spPr/>
        <p:txBody>
          <a:bodyPr/>
          <a:lstStyle/>
          <a:p>
            <a:fld id="{57954C0D-37BD-4A3A-AE10-B8A3406A44F2}" type="slidenum">
              <a:rPr lang="en-AU" smtClean="0"/>
              <a:t>1</a:t>
            </a:fld>
            <a:endParaRPr lang="en-AU"/>
          </a:p>
        </p:txBody>
      </p:sp>
    </p:spTree>
    <p:extLst>
      <p:ext uri="{BB962C8B-B14F-4D97-AF65-F5344CB8AC3E}">
        <p14:creationId xmlns:p14="http://schemas.microsoft.com/office/powerpoint/2010/main" val="35765164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3577" y="4748164"/>
            <a:ext cx="5388610" cy="2341406"/>
          </a:xfrm>
        </p:spPr>
        <p:txBody>
          <a:bodyPr/>
          <a:lstStyle/>
          <a:p>
            <a:r>
              <a:rPr lang="en-AU" dirty="0"/>
              <a:t>Process and the core of best practice approaches to law reform</a:t>
            </a:r>
          </a:p>
          <a:p>
            <a:endParaRPr lang="en-AU" dirty="0"/>
          </a:p>
          <a:p>
            <a:r>
              <a:rPr lang="en-AU" dirty="0"/>
              <a:t>With support from Labour Women, United Voice, the ASU, and Delegates, the NT-</a:t>
            </a:r>
            <a:r>
              <a:rPr lang="en-AU" dirty="0" err="1"/>
              <a:t>Labor</a:t>
            </a:r>
            <a:r>
              <a:rPr lang="en-AU" dirty="0"/>
              <a:t> Conference unanimously passed our motion, prepared with Scarlet Alliance, SWOP-NT- SWRG for; the full Decriminalization of sex work, the development of WHS Guidelines, Anti-Discrimination protections and for the development of a NT Human Rights Charter. </a:t>
            </a:r>
          </a:p>
          <a:p>
            <a:endParaRPr lang="en-AU" dirty="0"/>
          </a:p>
          <a:p>
            <a:r>
              <a:rPr lang="en-AU" b="1" dirty="0">
                <a:solidFill>
                  <a:srgbClr val="FF0000"/>
                </a:solidFill>
              </a:rPr>
              <a:t>The NT  Attorney General, their advisors and Gov’t Departments have worked with key stakeholders including sex workers in the drafting of internal discussion papers, with the intention to propose  the decriminalise sex work. </a:t>
            </a:r>
          </a:p>
          <a:p>
            <a:endParaRPr lang="en-US" b="1" dirty="0">
              <a:solidFill>
                <a:srgbClr val="FF0000"/>
              </a:solidFill>
            </a:endParaRPr>
          </a:p>
          <a:p>
            <a:r>
              <a:rPr lang="en-US" b="1" dirty="0">
                <a:solidFill>
                  <a:srgbClr val="FF0000"/>
                </a:solidFill>
              </a:rPr>
              <a:t>We ask all stakeholders here today to stand united with sex workers and thank those </a:t>
            </a:r>
            <a:r>
              <a:rPr lang="en-US" b="1" dirty="0" err="1" smtClean="0">
                <a:solidFill>
                  <a:srgbClr val="FF0000"/>
                </a:solidFill>
              </a:rPr>
              <a:t>organisations</a:t>
            </a:r>
            <a:r>
              <a:rPr lang="en-US" b="1" dirty="0" smtClean="0">
                <a:solidFill>
                  <a:srgbClr val="FF0000"/>
                </a:solidFill>
              </a:rPr>
              <a:t> </a:t>
            </a:r>
            <a:r>
              <a:rPr lang="en-US" b="1" dirty="0">
                <a:solidFill>
                  <a:srgbClr val="FF0000"/>
                </a:solidFill>
              </a:rPr>
              <a:t>that do so already.</a:t>
            </a:r>
          </a:p>
          <a:p>
            <a:endParaRPr lang="en-AU" b="1" dirty="0">
              <a:solidFill>
                <a:srgbClr val="FF0000"/>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954C0D-37BD-4A3A-AE10-B8A3406A44F2}"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08082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3577" y="4748164"/>
            <a:ext cx="5388610" cy="3564564"/>
          </a:xfrm>
        </p:spPr>
        <p:txBody>
          <a:bodyPr/>
          <a:lstStyle/>
          <a:p>
            <a:r>
              <a:rPr lang="en-AU" sz="1100" dirty="0"/>
              <a:t>Sex </a:t>
            </a:r>
            <a:r>
              <a:rPr lang="en-AU" sz="1100" dirty="0">
                <a:solidFill>
                  <a:srgbClr val="FF0000"/>
                </a:solidFill>
              </a:rPr>
              <a:t>Workers </a:t>
            </a:r>
            <a:r>
              <a:rPr lang="en-AU" sz="1100" b="1" dirty="0">
                <a:solidFill>
                  <a:srgbClr val="FF0000"/>
                </a:solidFill>
              </a:rPr>
              <a:t>can take the lead </a:t>
            </a:r>
            <a:r>
              <a:rPr lang="en-AU" sz="1100" dirty="0"/>
              <a:t>and </a:t>
            </a:r>
            <a:r>
              <a:rPr lang="en-AU" sz="1100" b="1" dirty="0">
                <a:solidFill>
                  <a:srgbClr val="FF0000"/>
                </a:solidFill>
              </a:rPr>
              <a:t>do have capacity </a:t>
            </a:r>
            <a:r>
              <a:rPr lang="en-AU" sz="1100" dirty="0"/>
              <a:t>to </a:t>
            </a:r>
            <a:r>
              <a:rPr lang="en-AU" sz="1100" b="1" dirty="0">
                <a:solidFill>
                  <a:srgbClr val="FF0000"/>
                </a:solidFill>
              </a:rPr>
              <a:t>advise achievable</a:t>
            </a:r>
            <a:r>
              <a:rPr lang="en-AU" sz="1100" b="1" dirty="0"/>
              <a:t> and </a:t>
            </a:r>
            <a:r>
              <a:rPr lang="en-AU" sz="1100" b="1" dirty="0">
                <a:solidFill>
                  <a:srgbClr val="FF0000"/>
                </a:solidFill>
              </a:rPr>
              <a:t>essential reform for our safety</a:t>
            </a:r>
          </a:p>
          <a:p>
            <a:endParaRPr lang="en-AU" sz="1100" dirty="0"/>
          </a:p>
          <a:p>
            <a:r>
              <a:rPr lang="en-AU" sz="1100" dirty="0"/>
              <a:t>Sex workers as the </a:t>
            </a:r>
            <a:r>
              <a:rPr lang="en-AU" sz="1100" b="1" dirty="0">
                <a:solidFill>
                  <a:srgbClr val="FF0000"/>
                </a:solidFill>
              </a:rPr>
              <a:t>priority stakeholders </a:t>
            </a:r>
            <a:r>
              <a:rPr lang="en-AU" sz="1100" dirty="0"/>
              <a:t>for any </a:t>
            </a:r>
            <a:r>
              <a:rPr lang="en-AU" sz="1100" b="1" i="1" u="sng" dirty="0">
                <a:solidFill>
                  <a:srgbClr val="FF0000"/>
                </a:solidFill>
                <a:highlight>
                  <a:srgbClr val="FFFF00"/>
                </a:highlight>
              </a:rPr>
              <a:t>leadership in reforms</a:t>
            </a:r>
          </a:p>
          <a:p>
            <a:endParaRPr lang="en-AU" sz="1100" dirty="0"/>
          </a:p>
          <a:p>
            <a:r>
              <a:rPr lang="en-AU" sz="1100" dirty="0"/>
              <a:t>Sex Worker </a:t>
            </a:r>
            <a:r>
              <a:rPr lang="en-AU" sz="1100" b="1" i="1" u="sng" dirty="0">
                <a:solidFill>
                  <a:srgbClr val="FF0000"/>
                </a:solidFill>
              </a:rPr>
              <a:t>know what we need </a:t>
            </a:r>
            <a:r>
              <a:rPr lang="en-AU" sz="1100" dirty="0"/>
              <a:t>and how to achieve outcomes for safety</a:t>
            </a:r>
          </a:p>
          <a:p>
            <a:endParaRPr lang="en-AU" sz="1100" dirty="0"/>
          </a:p>
          <a:p>
            <a:r>
              <a:rPr lang="en-AU" sz="1100" b="1" dirty="0">
                <a:solidFill>
                  <a:srgbClr val="FF0000"/>
                </a:solidFill>
              </a:rPr>
              <a:t>Sex workers are organised </a:t>
            </a:r>
            <a:r>
              <a:rPr lang="en-AU" sz="1100" dirty="0"/>
              <a:t>and </a:t>
            </a:r>
            <a:r>
              <a:rPr lang="en-AU" sz="1100" b="1" i="1" u="sng" dirty="0">
                <a:solidFill>
                  <a:srgbClr val="FF0000"/>
                </a:solidFill>
              </a:rPr>
              <a:t>are eager to pursue partnerships for reform</a:t>
            </a:r>
          </a:p>
          <a:p>
            <a:endParaRPr lang="en-AU" sz="1100" dirty="0"/>
          </a:p>
          <a:p>
            <a:r>
              <a:rPr lang="en-AU" sz="1100" b="1" i="1" u="sng" dirty="0">
                <a:solidFill>
                  <a:srgbClr val="FF0000"/>
                </a:solidFill>
              </a:rPr>
              <a:t>Stakeholders must not be “fearful” of achieving reforms that sex workers want and deserve</a:t>
            </a:r>
            <a:r>
              <a:rPr lang="en-AU" sz="1100" b="1" dirty="0"/>
              <a:t>. </a:t>
            </a:r>
            <a:r>
              <a:rPr lang="en-AU" sz="1100" dirty="0"/>
              <a:t/>
            </a:r>
            <a:br>
              <a:rPr lang="en-AU" sz="1100" dirty="0"/>
            </a:br>
            <a:r>
              <a:rPr lang="en-AU" sz="1100" dirty="0"/>
              <a:t/>
            </a:r>
            <a:br>
              <a:rPr lang="en-AU" sz="1100" dirty="0"/>
            </a:br>
            <a:r>
              <a:rPr lang="en-AU" sz="1100" dirty="0"/>
              <a:t>Participation from all “key” stakeholders is required to attain safety for sex work industry workers and “no less” than the </a:t>
            </a:r>
            <a:r>
              <a:rPr lang="en-AU" sz="1100" b="1" dirty="0">
                <a:solidFill>
                  <a:srgbClr val="FF0000"/>
                </a:solidFill>
              </a:rPr>
              <a:t>full decriminalisation </a:t>
            </a:r>
            <a:r>
              <a:rPr lang="en-AU" sz="1100" dirty="0"/>
              <a:t>of sex work alongside </a:t>
            </a:r>
            <a:r>
              <a:rPr lang="en-AU" sz="1100" b="1" dirty="0">
                <a:solidFill>
                  <a:srgbClr val="FF0000"/>
                </a:solidFill>
              </a:rPr>
              <a:t>Anti-Discrimination</a:t>
            </a:r>
            <a:r>
              <a:rPr lang="en-AU" sz="1100" dirty="0"/>
              <a:t> and </a:t>
            </a:r>
            <a:r>
              <a:rPr lang="en-AU" sz="1100" b="1" dirty="0">
                <a:solidFill>
                  <a:srgbClr val="FF0000"/>
                </a:solidFill>
              </a:rPr>
              <a:t>WHS protections</a:t>
            </a:r>
            <a:r>
              <a:rPr lang="en-AU" sz="1100" dirty="0"/>
              <a:t/>
            </a:r>
            <a:br>
              <a:rPr lang="en-AU" sz="1100" dirty="0"/>
            </a:br>
            <a:r>
              <a:rPr lang="en-AU" sz="1100" dirty="0"/>
              <a:t> </a:t>
            </a:r>
            <a:br>
              <a:rPr lang="en-AU" sz="1100" dirty="0"/>
            </a:br>
            <a:r>
              <a:rPr lang="en-AU" sz="1100" b="1" dirty="0">
                <a:highlight>
                  <a:srgbClr val="FFFF00"/>
                </a:highlight>
              </a:rPr>
              <a:t>Sex work is work,        sex work reforms =        safe work</a:t>
            </a:r>
          </a:p>
          <a:p>
            <a:r>
              <a:rPr lang="en-AU" sz="1100" b="1" dirty="0">
                <a:highlight>
                  <a:srgbClr val="FFFF00"/>
                </a:highlight>
              </a:rPr>
              <a:t> </a:t>
            </a:r>
          </a:p>
          <a:p>
            <a:r>
              <a:rPr lang="en-AU" sz="1100" b="1" dirty="0">
                <a:highlight>
                  <a:srgbClr val="FFFF00"/>
                </a:highlight>
              </a:rPr>
              <a:t>Safer communities in the NT must include the identified needs of sex workers for reform</a:t>
            </a:r>
          </a:p>
          <a:p>
            <a:endParaRPr lang="en-AU" sz="1100" dirty="0"/>
          </a:p>
          <a:p>
            <a:r>
              <a:rPr lang="en-US" sz="1100" b="1" dirty="0">
                <a:solidFill>
                  <a:srgbClr val="FF0000"/>
                </a:solidFill>
              </a:rPr>
              <a:t>Thankyou</a:t>
            </a:r>
            <a:r>
              <a:rPr lang="en-US" sz="1100" b="1" baseline="0" dirty="0">
                <a:solidFill>
                  <a:srgbClr val="FF0000"/>
                </a:solidFill>
              </a:rPr>
              <a:t> </a:t>
            </a:r>
            <a:endParaRPr lang="en-AU" sz="1100" dirty="0"/>
          </a:p>
        </p:txBody>
      </p:sp>
      <p:sp>
        <p:nvSpPr>
          <p:cNvPr id="4" name="Slide Number Placeholder 3"/>
          <p:cNvSpPr>
            <a:spLocks noGrp="1"/>
          </p:cNvSpPr>
          <p:nvPr>
            <p:ph type="sldNum" sz="quarter" idx="10"/>
          </p:nvPr>
        </p:nvSpPr>
        <p:spPr/>
        <p:txBody>
          <a:bodyPr/>
          <a:lstStyle/>
          <a:p>
            <a:fld id="{57954C0D-37BD-4A3A-AE10-B8A3406A44F2}" type="slidenum">
              <a:rPr lang="en-AU" smtClean="0"/>
              <a:t>11</a:t>
            </a:fld>
            <a:endParaRPr lang="en-AU"/>
          </a:p>
        </p:txBody>
      </p:sp>
    </p:spTree>
    <p:extLst>
      <p:ext uri="{BB962C8B-B14F-4D97-AF65-F5344CB8AC3E}">
        <p14:creationId xmlns:p14="http://schemas.microsoft.com/office/powerpoint/2010/main" val="327312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3577" y="4748164"/>
            <a:ext cx="5388610" cy="2056398"/>
          </a:xfrm>
        </p:spPr>
        <p:txBody>
          <a:bodyPr/>
          <a:lstStyle/>
          <a:p>
            <a:r>
              <a:rPr lang="en-AU" dirty="0">
                <a:solidFill>
                  <a:srgbClr val="FF0000"/>
                </a:solidFill>
              </a:rPr>
              <a:t> </a:t>
            </a:r>
          </a:p>
          <a:p>
            <a:r>
              <a:rPr lang="en-AU" dirty="0"/>
              <a:t>I feel </a:t>
            </a:r>
            <a:r>
              <a:rPr lang="en-AU" b="1" dirty="0">
                <a:solidFill>
                  <a:srgbClr val="FF0000"/>
                </a:solidFill>
              </a:rPr>
              <a:t>privileged to represent </a:t>
            </a:r>
            <a:r>
              <a:rPr lang="en-AU" dirty="0">
                <a:solidFill>
                  <a:srgbClr val="FF0000"/>
                </a:solidFill>
              </a:rPr>
              <a:t>&amp; </a:t>
            </a:r>
            <a:r>
              <a:rPr lang="en-AU" b="1" dirty="0">
                <a:solidFill>
                  <a:srgbClr val="FF0000"/>
                </a:solidFill>
              </a:rPr>
              <a:t>share with you our journey </a:t>
            </a:r>
            <a:r>
              <a:rPr lang="en-AU" dirty="0"/>
              <a:t>towards reforms </a:t>
            </a:r>
            <a:r>
              <a:rPr lang="en-AU" b="1" dirty="0">
                <a:solidFill>
                  <a:srgbClr val="FF0000"/>
                </a:solidFill>
              </a:rPr>
              <a:t>that will </a:t>
            </a:r>
            <a:r>
              <a:rPr lang="en-AU" b="1" dirty="0" smtClean="0">
                <a:solidFill>
                  <a:srgbClr val="FF0000"/>
                </a:solidFill>
              </a:rPr>
              <a:t>facilitate </a:t>
            </a:r>
            <a:r>
              <a:rPr lang="en-AU" b="1" dirty="0">
                <a:solidFill>
                  <a:srgbClr val="FF0000"/>
                </a:solidFill>
              </a:rPr>
              <a:t>safety at work</a:t>
            </a:r>
          </a:p>
          <a:p>
            <a:endParaRPr lang="en-AU" dirty="0">
              <a:solidFill>
                <a:srgbClr val="FF0000"/>
              </a:solidFill>
            </a:endParaRPr>
          </a:p>
          <a:p>
            <a:r>
              <a:rPr lang="en-AU" dirty="0"/>
              <a:t>The </a:t>
            </a:r>
            <a:r>
              <a:rPr lang="en-AU" b="1" dirty="0">
                <a:solidFill>
                  <a:srgbClr val="FF0000"/>
                </a:solidFill>
              </a:rPr>
              <a:t>(SWOP NT)  </a:t>
            </a:r>
            <a:r>
              <a:rPr lang="en-AU" dirty="0"/>
              <a:t>and the </a:t>
            </a:r>
            <a:r>
              <a:rPr lang="en-AU" b="1" dirty="0">
                <a:solidFill>
                  <a:srgbClr val="FF0000"/>
                </a:solidFill>
              </a:rPr>
              <a:t>SWRG</a:t>
            </a:r>
            <a:r>
              <a:rPr lang="en-AU" b="1" dirty="0"/>
              <a:t>,  </a:t>
            </a:r>
            <a:r>
              <a:rPr lang="en-AU" b="0" dirty="0"/>
              <a:t>has developed</a:t>
            </a:r>
            <a:r>
              <a:rPr lang="en-AU" b="0" baseline="0" dirty="0"/>
              <a:t> </a:t>
            </a:r>
          </a:p>
          <a:p>
            <a:endParaRPr lang="en-AU" b="1" dirty="0"/>
          </a:p>
          <a:p>
            <a:pPr marL="170181" indent="-170181">
              <a:buFont typeface="Arial" panose="020B0604020202020204" pitchFamily="34" charset="0"/>
              <a:buChar char="•"/>
            </a:pPr>
            <a:r>
              <a:rPr lang="en-AU" dirty="0"/>
              <a:t>A campaign to</a:t>
            </a:r>
            <a:r>
              <a:rPr lang="en-AU" baseline="0" dirty="0"/>
              <a:t> fully </a:t>
            </a:r>
            <a:r>
              <a:rPr lang="en-AU" b="1" baseline="0" dirty="0">
                <a:solidFill>
                  <a:srgbClr val="FF0000"/>
                </a:solidFill>
              </a:rPr>
              <a:t>decriminalise sex work </a:t>
            </a:r>
            <a:endParaRPr lang="en-AU" b="1" dirty="0">
              <a:solidFill>
                <a:srgbClr val="FF0000"/>
              </a:solidFill>
            </a:endParaRPr>
          </a:p>
          <a:p>
            <a:pPr marL="170181" indent="-170181">
              <a:buFont typeface="Arial" panose="020B0604020202020204" pitchFamily="34" charset="0"/>
              <a:buChar char="•"/>
            </a:pPr>
            <a:r>
              <a:rPr lang="en-AU" dirty="0"/>
              <a:t>A model for</a:t>
            </a:r>
            <a:r>
              <a:rPr lang="en-AU" baseline="0" dirty="0"/>
              <a:t> sex workers </a:t>
            </a:r>
            <a:r>
              <a:rPr lang="en-AU" dirty="0"/>
              <a:t>working with Govt</a:t>
            </a:r>
          </a:p>
          <a:p>
            <a:pPr marL="170181" indent="-170181">
              <a:buFont typeface="Arial" panose="020B0604020202020204" pitchFamily="34" charset="0"/>
              <a:buChar char="•"/>
            </a:pPr>
            <a:r>
              <a:rPr lang="en-AU" dirty="0"/>
              <a:t>and</a:t>
            </a:r>
            <a:r>
              <a:rPr lang="en-AU" baseline="0" dirty="0"/>
              <a:t> we have </a:t>
            </a:r>
            <a:r>
              <a:rPr lang="en-AU" b="1" baseline="0" dirty="0">
                <a:solidFill>
                  <a:srgbClr val="FF0000"/>
                </a:solidFill>
              </a:rPr>
              <a:t>effectively</a:t>
            </a:r>
            <a:r>
              <a:rPr lang="en-AU" baseline="0" dirty="0">
                <a:solidFill>
                  <a:srgbClr val="FF0000"/>
                </a:solidFill>
              </a:rPr>
              <a:t> </a:t>
            </a:r>
            <a:r>
              <a:rPr lang="en-AU" b="1" baseline="0" dirty="0">
                <a:solidFill>
                  <a:srgbClr val="FF0000"/>
                </a:solidFill>
              </a:rPr>
              <a:t>developed</a:t>
            </a:r>
            <a:r>
              <a:rPr lang="en-AU" baseline="0" dirty="0">
                <a:solidFill>
                  <a:srgbClr val="FF0000"/>
                </a:solidFill>
              </a:rPr>
              <a:t> </a:t>
            </a:r>
            <a:r>
              <a:rPr lang="en-AU" baseline="0" dirty="0"/>
              <a:t>and </a:t>
            </a:r>
            <a:r>
              <a:rPr lang="en-AU" b="1" baseline="0" dirty="0">
                <a:solidFill>
                  <a:srgbClr val="FF0000"/>
                </a:solidFill>
              </a:rPr>
              <a:t>built </a:t>
            </a:r>
            <a:r>
              <a:rPr lang="en-AU" b="1" dirty="0">
                <a:solidFill>
                  <a:srgbClr val="FF0000"/>
                </a:solidFill>
              </a:rPr>
              <a:t> collaborative relationships </a:t>
            </a:r>
            <a:r>
              <a:rPr lang="en-AU" b="0" dirty="0"/>
              <a:t>with </a:t>
            </a:r>
            <a:r>
              <a:rPr lang="en-AU" b="1" dirty="0">
                <a:solidFill>
                  <a:srgbClr val="FF0000"/>
                </a:solidFill>
              </a:rPr>
              <a:t>stakeholders, many whom are represented  and presenting at this conference </a:t>
            </a:r>
          </a:p>
          <a:p>
            <a:endParaRPr lang="en-AU" b="1" dirty="0">
              <a:solidFill>
                <a:srgbClr val="FF0000"/>
              </a:solidFill>
            </a:endParaRPr>
          </a:p>
          <a:p>
            <a:endParaRPr lang="en-AU" dirty="0"/>
          </a:p>
        </p:txBody>
      </p:sp>
      <p:sp>
        <p:nvSpPr>
          <p:cNvPr id="4" name="Slide Number Placeholder 3"/>
          <p:cNvSpPr>
            <a:spLocks noGrp="1"/>
          </p:cNvSpPr>
          <p:nvPr>
            <p:ph type="sldNum" sz="quarter" idx="10"/>
          </p:nvPr>
        </p:nvSpPr>
        <p:spPr/>
        <p:txBody>
          <a:bodyPr/>
          <a:lstStyle/>
          <a:p>
            <a:fld id="{57954C0D-37BD-4A3A-AE10-B8A3406A44F2}" type="slidenum">
              <a:rPr lang="en-AU" smtClean="0"/>
              <a:t>2</a:t>
            </a:fld>
            <a:endParaRPr lang="en-AU"/>
          </a:p>
        </p:txBody>
      </p:sp>
    </p:spTree>
    <p:extLst>
      <p:ext uri="{BB962C8B-B14F-4D97-AF65-F5344CB8AC3E}">
        <p14:creationId xmlns:p14="http://schemas.microsoft.com/office/powerpoint/2010/main" val="1770836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3577" y="4748163"/>
            <a:ext cx="5388610" cy="4003951"/>
          </a:xfrm>
        </p:spPr>
        <p:txBody>
          <a:bodyPr/>
          <a:lstStyle/>
          <a:p>
            <a:r>
              <a:rPr lang="en-AU" sz="800" dirty="0">
                <a:solidFill>
                  <a:srgbClr val="FF0000"/>
                </a:solidFill>
              </a:rPr>
              <a:t> </a:t>
            </a:r>
            <a:r>
              <a:rPr lang="en-AU" sz="800" b="1" dirty="0">
                <a:solidFill>
                  <a:srgbClr val="FF0000"/>
                </a:solidFill>
              </a:rPr>
              <a:t>A series of motions to support working rights of sex workers have been passed at Northern Territory Labor conference </a:t>
            </a:r>
            <a:r>
              <a:rPr lang="en-AU" sz="800" dirty="0">
                <a:solidFill>
                  <a:srgbClr val="FF0000"/>
                </a:solidFill>
              </a:rPr>
              <a:t>from </a:t>
            </a:r>
            <a:r>
              <a:rPr lang="en-AU" sz="800" b="1" dirty="0">
                <a:solidFill>
                  <a:srgbClr val="FF0000"/>
                </a:solidFill>
              </a:rPr>
              <a:t>2014 to 2018</a:t>
            </a:r>
          </a:p>
          <a:p>
            <a:endParaRPr lang="en-AU" sz="800" dirty="0"/>
          </a:p>
          <a:p>
            <a:r>
              <a:rPr lang="en-AU" sz="800" dirty="0"/>
              <a:t>The most recent motion,  </a:t>
            </a:r>
            <a:r>
              <a:rPr lang="en-AU" sz="800" b="1" dirty="0"/>
              <a:t>seen here on the screen</a:t>
            </a:r>
            <a:r>
              <a:rPr lang="en-AU" sz="800" b="1" baseline="0" dirty="0"/>
              <a:t> </a:t>
            </a:r>
            <a:r>
              <a:rPr lang="en-AU" sz="800" dirty="0"/>
              <a:t>was</a:t>
            </a:r>
            <a:r>
              <a:rPr lang="en-AU" sz="800" baseline="0" dirty="0"/>
              <a:t> - </a:t>
            </a:r>
            <a:r>
              <a:rPr lang="en-AU" sz="800" dirty="0"/>
              <a:t>Moved by </a:t>
            </a:r>
            <a:r>
              <a:rPr lang="en-AU" sz="800" b="1" dirty="0">
                <a:solidFill>
                  <a:srgbClr val="FF0000"/>
                </a:solidFill>
              </a:rPr>
              <a:t>United Voice </a:t>
            </a:r>
            <a:r>
              <a:rPr lang="en-AU" sz="800" dirty="0"/>
              <a:t>– and Seconded by the ASU – the </a:t>
            </a:r>
            <a:r>
              <a:rPr lang="en-AU" sz="800" b="1" dirty="0">
                <a:solidFill>
                  <a:srgbClr val="FF0000"/>
                </a:solidFill>
              </a:rPr>
              <a:t>Australian Services Union</a:t>
            </a:r>
          </a:p>
          <a:p>
            <a:endParaRPr lang="en-AU" sz="800" dirty="0"/>
          </a:p>
          <a:p>
            <a:pPr defTabSz="907633">
              <a:defRPr/>
            </a:pPr>
            <a:r>
              <a:rPr lang="en-AU" sz="800" dirty="0"/>
              <a:t>The motions, </a:t>
            </a:r>
            <a:r>
              <a:rPr lang="en-AU" sz="800" b="1" dirty="0">
                <a:solidFill>
                  <a:srgbClr val="FF0000"/>
                </a:solidFill>
              </a:rPr>
              <a:t>have been collectively and comprehensively worded, by sex workers for sex workers, </a:t>
            </a:r>
          </a:p>
          <a:p>
            <a:pPr defTabSz="907633">
              <a:defRPr/>
            </a:pPr>
            <a:r>
              <a:rPr lang="en-AU" sz="800" dirty="0"/>
              <a:t>The </a:t>
            </a:r>
            <a:r>
              <a:rPr lang="en-AU" sz="800" b="1" dirty="0">
                <a:solidFill>
                  <a:srgbClr val="FF0000"/>
                </a:solidFill>
              </a:rPr>
              <a:t>current</a:t>
            </a:r>
            <a:r>
              <a:rPr lang="en-AU" sz="800" dirty="0"/>
              <a:t> motion is </a:t>
            </a:r>
            <a:r>
              <a:rPr lang="en-AU" sz="800" b="1" dirty="0">
                <a:solidFill>
                  <a:srgbClr val="FF0000"/>
                </a:solidFill>
              </a:rPr>
              <a:t>dovetailed</a:t>
            </a:r>
            <a:r>
              <a:rPr lang="en-AU" sz="800" dirty="0">
                <a:solidFill>
                  <a:srgbClr val="FF0000"/>
                </a:solidFill>
              </a:rPr>
              <a:t>,  supporting</a:t>
            </a:r>
            <a:r>
              <a:rPr lang="en-AU" sz="800" b="1" dirty="0">
                <a:solidFill>
                  <a:srgbClr val="FF0000"/>
                </a:solidFill>
              </a:rPr>
              <a:t>  “safety holistically” for sex workers. </a:t>
            </a:r>
            <a:endParaRPr lang="en-AU" sz="800" dirty="0">
              <a:solidFill>
                <a:srgbClr val="FF0000"/>
              </a:solidFill>
            </a:endParaRPr>
          </a:p>
          <a:p>
            <a:pPr defTabSz="907633">
              <a:defRPr/>
            </a:pPr>
            <a:r>
              <a:rPr lang="en-AU" sz="800" dirty="0"/>
              <a:t>The motions </a:t>
            </a:r>
            <a:r>
              <a:rPr lang="en-AU" sz="800" b="1" dirty="0"/>
              <a:t>were supported not just by our long term allies, the Unions</a:t>
            </a:r>
            <a:r>
              <a:rPr lang="en-AU" sz="800" dirty="0"/>
              <a:t>, but by Labor Women and </a:t>
            </a:r>
            <a:r>
              <a:rPr lang="en-AU" sz="800" b="1" dirty="0"/>
              <a:t>more recently by </a:t>
            </a:r>
            <a:r>
              <a:rPr lang="en-AU" sz="800" b="1" dirty="0">
                <a:solidFill>
                  <a:srgbClr val="FF0000"/>
                </a:solidFill>
              </a:rPr>
              <a:t>NT Labor Ministers</a:t>
            </a:r>
            <a:r>
              <a:rPr lang="en-AU" sz="800" dirty="0">
                <a:solidFill>
                  <a:srgbClr val="FF0000"/>
                </a:solidFill>
              </a:rPr>
              <a:t>. </a:t>
            </a:r>
          </a:p>
          <a:p>
            <a:pPr defTabSz="907633">
              <a:defRPr/>
            </a:pPr>
            <a:endParaRPr lang="en-AU" sz="800" b="1" dirty="0"/>
          </a:p>
          <a:p>
            <a:pPr defTabSz="907633">
              <a:defRPr/>
            </a:pPr>
            <a:r>
              <a:rPr lang="en-AU" sz="800" b="1" dirty="0"/>
              <a:t>In particular </a:t>
            </a:r>
            <a:r>
              <a:rPr lang="en-AU" sz="800" dirty="0"/>
              <a:t>I would like to mention the </a:t>
            </a:r>
            <a:r>
              <a:rPr lang="en-AU" sz="800" b="1" dirty="0">
                <a:solidFill>
                  <a:srgbClr val="FF0000"/>
                </a:solidFill>
              </a:rPr>
              <a:t>Northern Territory Minister for Health, Justice,  the Attorney General, the  Hon Natasha </a:t>
            </a:r>
            <a:r>
              <a:rPr lang="en-AU" sz="800" b="1" dirty="0" err="1">
                <a:solidFill>
                  <a:srgbClr val="FF0000"/>
                </a:solidFill>
              </a:rPr>
              <a:t>Fyles</a:t>
            </a:r>
            <a:r>
              <a:rPr lang="en-AU" sz="800" b="1" dirty="0">
                <a:solidFill>
                  <a:srgbClr val="FF0000"/>
                </a:solidFill>
              </a:rPr>
              <a:t> who has for 2.5 years meet with sex workers and additionally the support work of the member for Katherine Sandra Nelson</a:t>
            </a:r>
          </a:p>
          <a:p>
            <a:endParaRPr lang="en-AU" sz="800" dirty="0"/>
          </a:p>
          <a:p>
            <a:r>
              <a:rPr lang="en-AU" sz="800" b="1" dirty="0"/>
              <a:t>The motions </a:t>
            </a:r>
            <a:r>
              <a:rPr lang="en-AU" sz="800" dirty="0"/>
              <a:t>are a </a:t>
            </a:r>
            <a:r>
              <a:rPr lang="en-AU" sz="800" b="1" dirty="0">
                <a:solidFill>
                  <a:srgbClr val="FF0000"/>
                </a:solidFill>
              </a:rPr>
              <a:t>positive example </a:t>
            </a:r>
            <a:r>
              <a:rPr lang="en-AU" sz="800" b="1" dirty="0"/>
              <a:t>of how </a:t>
            </a:r>
            <a:r>
              <a:rPr lang="en-AU" sz="800" b="1" dirty="0">
                <a:solidFill>
                  <a:srgbClr val="FF0000"/>
                </a:solidFill>
              </a:rPr>
              <a:t>cohesively and carefully, respectful consultations </a:t>
            </a:r>
            <a:r>
              <a:rPr lang="en-AU" sz="800" b="1" dirty="0"/>
              <a:t>have been conducted </a:t>
            </a:r>
            <a:r>
              <a:rPr lang="en-AU" sz="800" b="1" dirty="0">
                <a:solidFill>
                  <a:srgbClr val="FF0000"/>
                </a:solidFill>
              </a:rPr>
              <a:t>with us as sex workers.</a:t>
            </a:r>
          </a:p>
          <a:p>
            <a:endParaRPr lang="en-AU" sz="800" dirty="0"/>
          </a:p>
          <a:p>
            <a:r>
              <a:rPr lang="en-AU" sz="800" b="1" dirty="0"/>
              <a:t>NT sex workers</a:t>
            </a:r>
            <a:r>
              <a:rPr lang="en-AU" sz="800" dirty="0"/>
              <a:t> with our </a:t>
            </a:r>
            <a:r>
              <a:rPr lang="en-AU" sz="800" b="1" dirty="0"/>
              <a:t>organisations</a:t>
            </a:r>
            <a:r>
              <a:rPr lang="en-AU" sz="800" dirty="0"/>
              <a:t> and </a:t>
            </a:r>
            <a:r>
              <a:rPr lang="en-AU" sz="800" b="1" dirty="0"/>
              <a:t>groups</a:t>
            </a:r>
            <a:r>
              <a:rPr lang="en-AU" sz="800" dirty="0"/>
              <a:t>, and national Association</a:t>
            </a:r>
            <a:r>
              <a:rPr lang="en-AU" sz="800" b="1" dirty="0">
                <a:solidFill>
                  <a:srgbClr val="FF0000"/>
                </a:solidFill>
              </a:rPr>
              <a:t>” are” recognised as “primary stakeholders”  that have collective intellectual capacity and the evidence to make recommendations and contribute to best practice reforms</a:t>
            </a:r>
            <a:r>
              <a:rPr lang="en-AU" sz="800" b="1" dirty="0"/>
              <a:t>. </a:t>
            </a:r>
            <a:endParaRPr lang="en-AU" sz="800" dirty="0">
              <a:solidFill>
                <a:srgbClr val="FF0000"/>
              </a:solidFill>
            </a:endParaRPr>
          </a:p>
          <a:p>
            <a:r>
              <a:rPr lang="en-AU" sz="800" dirty="0"/>
              <a:t> </a:t>
            </a:r>
          </a:p>
          <a:p>
            <a:r>
              <a:rPr lang="en-AU" sz="800" dirty="0"/>
              <a:t>This has been a long process alongside government and other NT stakeholders to </a:t>
            </a:r>
            <a:r>
              <a:rPr lang="en-AU" sz="800" b="1" dirty="0">
                <a:solidFill>
                  <a:srgbClr val="FF0000"/>
                </a:solidFill>
              </a:rPr>
              <a:t>work together towards a safer sex work industry</a:t>
            </a:r>
          </a:p>
          <a:p>
            <a:r>
              <a:rPr lang="en-AU" sz="800" dirty="0"/>
              <a:t> </a:t>
            </a:r>
          </a:p>
          <a:p>
            <a:r>
              <a:rPr lang="en-AU" sz="800" dirty="0"/>
              <a:t>Our aim </a:t>
            </a:r>
            <a:r>
              <a:rPr lang="en-AU" sz="800" b="1" dirty="0">
                <a:solidFill>
                  <a:srgbClr val="FF0000"/>
                </a:solidFill>
              </a:rPr>
              <a:t>is to abolish draconian  legislation that criminalises sex workers, in exchange </a:t>
            </a:r>
            <a:r>
              <a:rPr lang="en-AU" sz="800" dirty="0">
                <a:solidFill>
                  <a:srgbClr val="FF0000"/>
                </a:solidFill>
              </a:rPr>
              <a:t> </a:t>
            </a:r>
            <a:r>
              <a:rPr lang="en-AU" sz="800" i="1" dirty="0">
                <a:solidFill>
                  <a:srgbClr val="FF0000"/>
                </a:solidFill>
              </a:rPr>
              <a:t>for </a:t>
            </a:r>
            <a:r>
              <a:rPr lang="en-AU" sz="800" b="1" i="1" dirty="0">
                <a:solidFill>
                  <a:srgbClr val="FF0000"/>
                </a:solidFill>
              </a:rPr>
              <a:t>the full decriminalisation of sex work in the Northern Territory to ensure privacy, and to facilitate safer work options' and safer workplace environments without police control</a:t>
            </a:r>
            <a:endParaRPr lang="en-AU" sz="800" b="1" dirty="0">
              <a:solidFill>
                <a:srgbClr val="FF0000"/>
              </a:solidFill>
            </a:endParaRPr>
          </a:p>
          <a:p>
            <a:endParaRPr lang="en-AU" dirty="0"/>
          </a:p>
        </p:txBody>
      </p:sp>
      <p:sp>
        <p:nvSpPr>
          <p:cNvPr id="4" name="Slide Number Placeholder 3"/>
          <p:cNvSpPr>
            <a:spLocks noGrp="1"/>
          </p:cNvSpPr>
          <p:nvPr>
            <p:ph type="sldNum" sz="quarter" idx="10"/>
          </p:nvPr>
        </p:nvSpPr>
        <p:spPr/>
        <p:txBody>
          <a:bodyPr/>
          <a:lstStyle/>
          <a:p>
            <a:fld id="{57954C0D-37BD-4A3A-AE10-B8A3406A44F2}" type="slidenum">
              <a:rPr lang="en-AU" smtClean="0"/>
              <a:t>3</a:t>
            </a:fld>
            <a:endParaRPr lang="en-AU"/>
          </a:p>
        </p:txBody>
      </p:sp>
    </p:spTree>
    <p:extLst>
      <p:ext uri="{BB962C8B-B14F-4D97-AF65-F5344CB8AC3E}">
        <p14:creationId xmlns:p14="http://schemas.microsoft.com/office/powerpoint/2010/main" val="3864869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3577" y="4748163"/>
            <a:ext cx="5388610" cy="3101427"/>
          </a:xfrm>
        </p:spPr>
        <p:txBody>
          <a:bodyPr/>
          <a:lstStyle/>
          <a:p>
            <a:endParaRPr lang="en-AU" dirty="0"/>
          </a:p>
          <a:p>
            <a:r>
              <a:rPr lang="en-AU" i="1" dirty="0"/>
              <a:t> </a:t>
            </a:r>
            <a:r>
              <a:rPr lang="en-AU" dirty="0"/>
              <a:t>The Northern Territory  </a:t>
            </a:r>
            <a:r>
              <a:rPr lang="en-AU" b="1" dirty="0">
                <a:solidFill>
                  <a:srgbClr val="FF0000"/>
                </a:solidFill>
              </a:rPr>
              <a:t>Government have enabled all Territorians to contribute towards key areas of reform </a:t>
            </a:r>
          </a:p>
          <a:p>
            <a:endParaRPr lang="en-AU" b="1" dirty="0">
              <a:solidFill>
                <a:srgbClr val="FF0000"/>
              </a:solidFill>
            </a:endParaRPr>
          </a:p>
          <a:p>
            <a:r>
              <a:rPr lang="en-AU" b="1" dirty="0">
                <a:solidFill>
                  <a:srgbClr val="FF0000"/>
                </a:solidFill>
              </a:rPr>
              <a:t>through:</a:t>
            </a:r>
          </a:p>
          <a:p>
            <a:r>
              <a:rPr lang="en-AU" dirty="0"/>
              <a:t> </a:t>
            </a:r>
          </a:p>
          <a:p>
            <a:pPr marL="171450" lvl="0" indent="-171450">
              <a:buFont typeface="Arial" panose="020B0604020202020204" pitchFamily="34" charset="0"/>
              <a:buChar char="•"/>
            </a:pPr>
            <a:r>
              <a:rPr lang="en-AU" dirty="0"/>
              <a:t>Formal </a:t>
            </a:r>
            <a:r>
              <a:rPr lang="en-AU" b="1" dirty="0">
                <a:solidFill>
                  <a:srgbClr val="FF0000"/>
                </a:solidFill>
              </a:rPr>
              <a:t>calls for submissions </a:t>
            </a:r>
            <a:r>
              <a:rPr lang="en-AU" dirty="0"/>
              <a:t>to the </a:t>
            </a:r>
            <a:r>
              <a:rPr lang="en-AU" b="1" dirty="0">
                <a:solidFill>
                  <a:srgbClr val="FF0000"/>
                </a:solidFill>
              </a:rPr>
              <a:t>Governments Discussion papers</a:t>
            </a:r>
          </a:p>
          <a:p>
            <a:pPr marL="171450" lvl="0" indent="-171450">
              <a:buFont typeface="Arial" panose="020B0604020202020204" pitchFamily="34" charset="0"/>
              <a:buChar char="•"/>
            </a:pPr>
            <a:r>
              <a:rPr lang="en-AU" dirty="0"/>
              <a:t>Requesting</a:t>
            </a:r>
            <a:r>
              <a:rPr lang="en-AU" b="1" dirty="0"/>
              <a:t> schedu</a:t>
            </a:r>
            <a:r>
              <a:rPr lang="en-AU" b="1" dirty="0">
                <a:solidFill>
                  <a:srgbClr val="FF0000"/>
                </a:solidFill>
              </a:rPr>
              <a:t>led meetings </a:t>
            </a:r>
            <a:r>
              <a:rPr lang="en-AU" dirty="0"/>
              <a:t>with </a:t>
            </a:r>
            <a:r>
              <a:rPr lang="en-AU" b="1" dirty="0">
                <a:solidFill>
                  <a:srgbClr val="FF0000"/>
                </a:solidFill>
              </a:rPr>
              <a:t>local members</a:t>
            </a:r>
            <a:r>
              <a:rPr lang="en-AU" dirty="0"/>
              <a:t>, and </a:t>
            </a:r>
            <a:r>
              <a:rPr lang="en-AU" b="1" dirty="0">
                <a:solidFill>
                  <a:srgbClr val="FF0000"/>
                </a:solidFill>
              </a:rPr>
              <a:t>ministers</a:t>
            </a:r>
            <a:r>
              <a:rPr lang="en-AU" b="1" dirty="0"/>
              <a:t>,  </a:t>
            </a:r>
            <a:r>
              <a:rPr lang="en-AU" b="1" dirty="0">
                <a:solidFill>
                  <a:srgbClr val="FF0000"/>
                </a:solidFill>
              </a:rPr>
              <a:t>including the territories Attorney General</a:t>
            </a:r>
          </a:p>
          <a:p>
            <a:pPr marL="171450" lvl="0" indent="-171450">
              <a:buFont typeface="Arial" panose="020B0604020202020204" pitchFamily="34" charset="0"/>
              <a:buChar char="•"/>
            </a:pPr>
            <a:r>
              <a:rPr lang="en-AU" b="1" dirty="0">
                <a:solidFill>
                  <a:srgbClr val="FF0000"/>
                </a:solidFill>
              </a:rPr>
              <a:t>Calls for representation </a:t>
            </a:r>
            <a:r>
              <a:rPr lang="en-AU" dirty="0"/>
              <a:t>to the Governments</a:t>
            </a:r>
            <a:r>
              <a:rPr lang="en-AU" b="1" dirty="0"/>
              <a:t> </a:t>
            </a:r>
            <a:r>
              <a:rPr lang="en-AU" b="1" dirty="0">
                <a:solidFill>
                  <a:srgbClr val="FF0000"/>
                </a:solidFill>
              </a:rPr>
              <a:t>Advisory and Roundtable discussion groups </a:t>
            </a:r>
            <a:r>
              <a:rPr lang="en-AU" dirty="0"/>
              <a:t>and</a:t>
            </a:r>
            <a:r>
              <a:rPr lang="en-AU" b="1" dirty="0"/>
              <a:t> </a:t>
            </a:r>
            <a:r>
              <a:rPr lang="en-AU" b="1" dirty="0">
                <a:solidFill>
                  <a:srgbClr val="FF0000"/>
                </a:solidFill>
              </a:rPr>
              <a:t>review panels</a:t>
            </a:r>
          </a:p>
          <a:p>
            <a:endParaRPr lang="en-AU" dirty="0"/>
          </a:p>
          <a:p>
            <a:r>
              <a:rPr lang="en-AU" dirty="0"/>
              <a:t>We acknowledge that the NT Labour government </a:t>
            </a:r>
            <a:r>
              <a:rPr lang="en-AU" dirty="0">
                <a:solidFill>
                  <a:srgbClr val="FF0000"/>
                </a:solidFill>
              </a:rPr>
              <a:t>has </a:t>
            </a:r>
            <a:r>
              <a:rPr lang="en-AU" b="1" dirty="0">
                <a:solidFill>
                  <a:srgbClr val="FF0000"/>
                </a:solidFill>
              </a:rPr>
              <a:t>enabled sex workers to contribute to process of reforms, that fall inline with the 2016-2018 motions </a:t>
            </a:r>
            <a:r>
              <a:rPr lang="en-AU" dirty="0"/>
              <a:t>passed at the  NT </a:t>
            </a:r>
            <a:r>
              <a:rPr lang="en-AU" dirty="0" err="1"/>
              <a:t>Labor</a:t>
            </a:r>
            <a:r>
              <a:rPr lang="en-AU" dirty="0"/>
              <a:t> conferences.</a:t>
            </a:r>
          </a:p>
          <a:p>
            <a:r>
              <a:rPr lang="en-AU" dirty="0"/>
              <a:t> </a:t>
            </a:r>
          </a:p>
          <a:p>
            <a:endParaRPr lang="en-AU" dirty="0"/>
          </a:p>
        </p:txBody>
      </p:sp>
      <p:sp>
        <p:nvSpPr>
          <p:cNvPr id="4" name="Slide Number Placeholder 3"/>
          <p:cNvSpPr>
            <a:spLocks noGrp="1"/>
          </p:cNvSpPr>
          <p:nvPr>
            <p:ph type="sldNum" sz="quarter" idx="10"/>
          </p:nvPr>
        </p:nvSpPr>
        <p:spPr/>
        <p:txBody>
          <a:bodyPr/>
          <a:lstStyle/>
          <a:p>
            <a:fld id="{57954C0D-37BD-4A3A-AE10-B8A3406A44F2}" type="slidenum">
              <a:rPr lang="en-AU" smtClean="0"/>
              <a:t>4</a:t>
            </a:fld>
            <a:endParaRPr lang="en-AU"/>
          </a:p>
        </p:txBody>
      </p:sp>
    </p:spTree>
    <p:extLst>
      <p:ext uri="{BB962C8B-B14F-4D97-AF65-F5344CB8AC3E}">
        <p14:creationId xmlns:p14="http://schemas.microsoft.com/office/powerpoint/2010/main" val="36928316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3577" y="4748163"/>
            <a:ext cx="5388610" cy="3849571"/>
          </a:xfrm>
        </p:spPr>
        <p:txBody>
          <a:bodyPr/>
          <a:lstStyle/>
          <a:p>
            <a:r>
              <a:rPr lang="en-AU" dirty="0"/>
              <a:t> </a:t>
            </a:r>
          </a:p>
          <a:p>
            <a:pPr defTabSz="907633">
              <a:defRPr/>
            </a:pPr>
            <a:r>
              <a:rPr lang="en-AU" dirty="0"/>
              <a:t> </a:t>
            </a:r>
            <a:r>
              <a:rPr lang="en-US" dirty="0"/>
              <a:t>2017-2018 the Northern </a:t>
            </a:r>
            <a:r>
              <a:rPr lang="en-US" dirty="0">
                <a:solidFill>
                  <a:srgbClr val="FF0000"/>
                </a:solidFill>
              </a:rPr>
              <a:t>Territory  </a:t>
            </a:r>
            <a:r>
              <a:rPr lang="en-US" b="1" dirty="0">
                <a:solidFill>
                  <a:srgbClr val="FF0000"/>
                </a:solidFill>
              </a:rPr>
              <a:t>Government conducted a review to </a:t>
            </a:r>
            <a:r>
              <a:rPr lang="en-US" b="1" dirty="0" err="1">
                <a:solidFill>
                  <a:srgbClr val="FF0000"/>
                </a:solidFill>
              </a:rPr>
              <a:t>modernise</a:t>
            </a:r>
            <a:r>
              <a:rPr lang="en-US" b="1" dirty="0">
                <a:solidFill>
                  <a:srgbClr val="FF0000"/>
                </a:solidFill>
              </a:rPr>
              <a:t> the Northern Territory  Anti-Discrimination Act.</a:t>
            </a:r>
          </a:p>
          <a:p>
            <a:pPr defTabSz="907633">
              <a:defRPr/>
            </a:pPr>
            <a:endParaRPr lang="en-US" dirty="0"/>
          </a:p>
          <a:p>
            <a:pPr defTabSz="907633">
              <a:defRPr/>
            </a:pPr>
            <a:r>
              <a:rPr lang="en-US" dirty="0"/>
              <a:t>Sex workers from the SWOP NT, the SWRG and the Scarlet Alliance advocated to ensure the inclusion of the voices and needs of sex workers were heard</a:t>
            </a:r>
          </a:p>
          <a:p>
            <a:pPr defTabSz="907633">
              <a:defRPr/>
            </a:pPr>
            <a:endParaRPr lang="en-US" dirty="0"/>
          </a:p>
          <a:p>
            <a:pPr defTabSz="907633">
              <a:defRPr/>
            </a:pPr>
            <a:r>
              <a:rPr lang="en-US" dirty="0"/>
              <a:t>Scarlet Alliance, SWOP NT and sex workers from the Sex Worker Reference Group met with the Department of the Attorney-General and Justice and the Antidiscrimination Commission to recount the experiences of sex workers in relation to direct and systemic discrimination</a:t>
            </a:r>
          </a:p>
          <a:p>
            <a:pPr defTabSz="907633">
              <a:defRPr/>
            </a:pPr>
            <a:endParaRPr lang="en-US" dirty="0"/>
          </a:p>
          <a:p>
            <a:pPr defTabSz="907633">
              <a:defRPr/>
            </a:pPr>
            <a:r>
              <a:rPr lang="en-US" dirty="0"/>
              <a:t>Both the </a:t>
            </a:r>
            <a:r>
              <a:rPr lang="en-US" b="1" dirty="0">
                <a:solidFill>
                  <a:srgbClr val="FF0000"/>
                </a:solidFill>
              </a:rPr>
              <a:t>Scarlet Alliance, The NTAHC </a:t>
            </a:r>
            <a:r>
              <a:rPr lang="en-US" dirty="0"/>
              <a:t>and </a:t>
            </a:r>
            <a:r>
              <a:rPr lang="en-US" b="1" dirty="0">
                <a:solidFill>
                  <a:srgbClr val="FF0000"/>
                </a:solidFill>
              </a:rPr>
              <a:t>SWOP NT </a:t>
            </a:r>
            <a:r>
              <a:rPr lang="en-US" dirty="0">
                <a:solidFill>
                  <a:srgbClr val="FF0000"/>
                </a:solidFill>
              </a:rPr>
              <a:t>and </a:t>
            </a:r>
            <a:r>
              <a:rPr lang="en-US" b="1" dirty="0">
                <a:solidFill>
                  <a:srgbClr val="FF0000"/>
                </a:solidFill>
              </a:rPr>
              <a:t>the </a:t>
            </a:r>
            <a:r>
              <a:rPr lang="en-US" b="1" i="1" dirty="0">
                <a:solidFill>
                  <a:srgbClr val="FF0000"/>
                </a:solidFill>
              </a:rPr>
              <a:t>SWRG</a:t>
            </a:r>
            <a:r>
              <a:rPr lang="en-US" b="1" dirty="0">
                <a:solidFill>
                  <a:srgbClr val="FF0000"/>
                </a:solidFill>
              </a:rPr>
              <a:t> made submissions that recommended the inclusion of ‘sex work’ and ‘sex worker’ as protected attributes</a:t>
            </a:r>
            <a:r>
              <a:rPr lang="en-US" b="1" dirty="0"/>
              <a:t>,  </a:t>
            </a:r>
            <a:r>
              <a:rPr lang="en-US" dirty="0"/>
              <a:t>in anti-discrimination legislation. </a:t>
            </a:r>
            <a:endParaRPr lang="en-AU" b="0" dirty="0"/>
          </a:p>
          <a:p>
            <a:endParaRPr lang="en-AU" dirty="0"/>
          </a:p>
          <a:p>
            <a:r>
              <a:rPr lang="en-AU" b="1" i="1" dirty="0"/>
              <a:t> </a:t>
            </a:r>
            <a:endParaRPr lang="en-AU" dirty="0"/>
          </a:p>
          <a:p>
            <a:r>
              <a:rPr lang="en-AU" b="1" i="1" dirty="0"/>
              <a:t> </a:t>
            </a:r>
            <a:r>
              <a:rPr lang="en-AU" b="1" i="1" dirty="0">
                <a:solidFill>
                  <a:srgbClr val="FF0000"/>
                </a:solidFill>
              </a:rPr>
              <a:t>Please find a copy of the SWOP NT and SWRG submissions </a:t>
            </a:r>
            <a:r>
              <a:rPr lang="en-AU" b="1" i="1" dirty="0"/>
              <a:t>available on resource table. </a:t>
            </a:r>
            <a:r>
              <a:rPr lang="en-AU" b="1" i="1" dirty="0">
                <a:solidFill>
                  <a:srgbClr val="FF0000"/>
                </a:solidFill>
              </a:rPr>
              <a:t>Also available online via NTAHC website</a:t>
            </a:r>
            <a:endParaRPr lang="en-AU" dirty="0">
              <a:solidFill>
                <a:srgbClr val="FF0000"/>
              </a:solidFill>
            </a:endParaRPr>
          </a:p>
          <a:p>
            <a:endParaRPr lang="en-AU" dirty="0"/>
          </a:p>
        </p:txBody>
      </p:sp>
      <p:sp>
        <p:nvSpPr>
          <p:cNvPr id="4" name="Slide Number Placeholder 3"/>
          <p:cNvSpPr>
            <a:spLocks noGrp="1"/>
          </p:cNvSpPr>
          <p:nvPr>
            <p:ph type="sldNum" sz="quarter" idx="10"/>
          </p:nvPr>
        </p:nvSpPr>
        <p:spPr/>
        <p:txBody>
          <a:bodyPr/>
          <a:lstStyle/>
          <a:p>
            <a:fld id="{57954C0D-37BD-4A3A-AE10-B8A3406A44F2}" type="slidenum">
              <a:rPr lang="en-AU" smtClean="0"/>
              <a:t>5</a:t>
            </a:fld>
            <a:endParaRPr lang="en-AU"/>
          </a:p>
        </p:txBody>
      </p:sp>
    </p:spTree>
    <p:extLst>
      <p:ext uri="{BB962C8B-B14F-4D97-AF65-F5344CB8AC3E}">
        <p14:creationId xmlns:p14="http://schemas.microsoft.com/office/powerpoint/2010/main" val="1736430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t>Hate crimes are committed against sex workers in the Northern </a:t>
            </a:r>
            <a:r>
              <a:rPr lang="en-AU" sz="1200" dirty="0" smtClean="0"/>
              <a:t>Territory – RE 2 workers murdered in 2004, “said I</a:t>
            </a:r>
            <a:r>
              <a:rPr lang="en-AU" sz="1200" baseline="0" dirty="0" smtClean="0"/>
              <a:t> thought we would get away with it, as no one would miss them” two young men who had not accessed services of sex workers before. With intent to commit murder to see what it was like. The workers were private, both migrated from Asia, Thai</a:t>
            </a:r>
          </a:p>
          <a:p>
            <a:endParaRPr lang="en-AU" sz="1200" dirty="0"/>
          </a:p>
          <a:p>
            <a:r>
              <a:rPr lang="en-AU" sz="1200" dirty="0"/>
              <a:t>Social stigma and discrimination contributes to violence against sex workers. </a:t>
            </a:r>
          </a:p>
          <a:p>
            <a:r>
              <a:rPr lang="en-AU" sz="1200" dirty="0"/>
              <a:t>Violence  is perpetuated by stigma and discrimination that is a consequence of the criminalisation of our work and the policing and harassment of sex workers</a:t>
            </a:r>
            <a:r>
              <a:rPr lang="en-AU" sz="1200" dirty="0" smtClean="0"/>
              <a:t>.</a:t>
            </a:r>
          </a:p>
          <a:p>
            <a:r>
              <a:rPr lang="en-AU" sz="1200" dirty="0" smtClean="0"/>
              <a:t> </a:t>
            </a:r>
            <a:endParaRPr lang="en-AU" sz="1200" dirty="0"/>
          </a:p>
          <a:p>
            <a:r>
              <a:rPr lang="en-AU" sz="1200" dirty="0"/>
              <a:t>Criminalisation and police regulation of sex work creates barriers to sex workers seeking to access support or justice when  violence has occurred and sends a message to perpetrators that sex workers can be targeted with impunity and without consequence.</a:t>
            </a:r>
          </a:p>
          <a:p>
            <a:r>
              <a:rPr lang="en-AU" sz="1200" dirty="0"/>
              <a:t>These impacts are even more keenly felt by sex workers who are disproportionately affected by stigma, discrimination, criminalisation and violence such as transwomen, </a:t>
            </a:r>
            <a:r>
              <a:rPr lang="en-AU" sz="1200" dirty="0" smtClean="0"/>
              <a:t>Aboriginal</a:t>
            </a:r>
            <a:r>
              <a:rPr lang="en-AU" sz="1200" baseline="0" dirty="0" smtClean="0"/>
              <a:t> and Torres Strait Islander </a:t>
            </a:r>
            <a:r>
              <a:rPr lang="en-AU" sz="1200" dirty="0" smtClean="0"/>
              <a:t>sex </a:t>
            </a:r>
            <a:r>
              <a:rPr lang="en-AU" sz="1200" dirty="0"/>
              <a:t>workers and other sex workers of colour, street based sex workers, workers who use alcohol or other drugs, and migrant sex workers.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kern="1200" dirty="0" smtClean="0">
                <a:solidFill>
                  <a:schemeClr val="tx1"/>
                </a:solidFill>
                <a:effectLst/>
                <a:latin typeface="+mn-lt"/>
                <a:ea typeface="+mn-ea"/>
                <a:cs typeface="+mn-cs"/>
              </a:rPr>
              <a:t/>
            </a:r>
            <a:br>
              <a:rPr lang="en-AU" sz="1200" b="0" i="0" kern="1200" dirty="0" smtClean="0">
                <a:solidFill>
                  <a:schemeClr val="tx1"/>
                </a:solidFill>
                <a:effectLst/>
                <a:latin typeface="+mn-lt"/>
                <a:ea typeface="+mn-ea"/>
                <a:cs typeface="+mn-cs"/>
              </a:rPr>
            </a:br>
            <a:r>
              <a:rPr lang="en-AU" sz="1200" b="0" i="1" kern="1200" dirty="0" smtClean="0">
                <a:solidFill>
                  <a:schemeClr val="tx1"/>
                </a:solidFill>
                <a:effectLst/>
                <a:latin typeface="+mn-lt"/>
                <a:ea typeface="+mn-ea"/>
                <a:cs typeface="+mn-cs"/>
              </a:rPr>
              <a:t>“We stand united with sex workers across the globe to advocate for a world that does not involve</a:t>
            </a:r>
            <a:br>
              <a:rPr lang="en-AU" sz="1200" b="0" i="1" kern="1200" dirty="0" smtClean="0">
                <a:solidFill>
                  <a:schemeClr val="tx1"/>
                </a:solidFill>
                <a:effectLst/>
                <a:latin typeface="+mn-lt"/>
                <a:ea typeface="+mn-ea"/>
                <a:cs typeface="+mn-cs"/>
              </a:rPr>
            </a:br>
            <a:r>
              <a:rPr lang="en-AU" sz="1200" b="0" i="1" kern="1200" dirty="0" smtClean="0">
                <a:solidFill>
                  <a:schemeClr val="tx1"/>
                </a:solidFill>
                <a:effectLst/>
                <a:latin typeface="+mn-lt"/>
                <a:ea typeface="+mn-ea"/>
                <a:cs typeface="+mn-cs"/>
              </a:rPr>
              <a:t>violence against us purely because we are sex workers. Violence is verbal, it is physical, it is hidden and it</a:t>
            </a:r>
            <a:br>
              <a:rPr lang="en-AU" sz="1200" b="0" i="1" kern="1200" dirty="0" smtClean="0">
                <a:solidFill>
                  <a:schemeClr val="tx1"/>
                </a:solidFill>
                <a:effectLst/>
                <a:latin typeface="+mn-lt"/>
                <a:ea typeface="+mn-ea"/>
                <a:cs typeface="+mn-cs"/>
              </a:rPr>
            </a:br>
            <a:r>
              <a:rPr lang="en-AU" sz="1200" b="0" i="1" kern="1200" dirty="0" smtClean="0">
                <a:solidFill>
                  <a:schemeClr val="tx1"/>
                </a:solidFill>
                <a:effectLst/>
                <a:latin typeface="+mn-lt"/>
                <a:ea typeface="+mn-ea"/>
                <a:cs typeface="+mn-cs"/>
              </a:rPr>
              <a:t>is written in laws that criminalise us. We pledged to work towards respect and reform that will eradicate</a:t>
            </a:r>
            <a:br>
              <a:rPr lang="en-AU" sz="1200" b="0" i="1" kern="1200" dirty="0" smtClean="0">
                <a:solidFill>
                  <a:schemeClr val="tx1"/>
                </a:solidFill>
                <a:effectLst/>
                <a:latin typeface="+mn-lt"/>
                <a:ea typeface="+mn-ea"/>
                <a:cs typeface="+mn-cs"/>
              </a:rPr>
            </a:br>
            <a:r>
              <a:rPr lang="en-AU" sz="1200" b="0" i="1" kern="1200" dirty="0" smtClean="0">
                <a:solidFill>
                  <a:schemeClr val="tx1"/>
                </a:solidFill>
                <a:effectLst/>
                <a:latin typeface="+mn-lt"/>
                <a:ea typeface="+mn-ea"/>
                <a:cs typeface="+mn-cs"/>
              </a:rPr>
              <a:t>hate crimes against us”.</a:t>
            </a:r>
            <a:endParaRPr lang="en-AU" dirty="0" smtClean="0"/>
          </a:p>
          <a:p>
            <a:endParaRPr lang="en-AU"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7954C0D-37BD-4A3A-AE10-B8A3406A44F2}" type="slidenum">
              <a:rPr lang="en-AU" smtClean="0"/>
              <a:t>6</a:t>
            </a:fld>
            <a:endParaRPr lang="en-AU"/>
          </a:p>
        </p:txBody>
      </p:sp>
    </p:spTree>
    <p:extLst>
      <p:ext uri="{BB962C8B-B14F-4D97-AF65-F5344CB8AC3E}">
        <p14:creationId xmlns:p14="http://schemas.microsoft.com/office/powerpoint/2010/main" val="21972864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AU" sz="1200" b="0" i="0" kern="1200" dirty="0">
                <a:solidFill>
                  <a:schemeClr val="tx1"/>
                </a:solidFill>
                <a:effectLst/>
                <a:latin typeface="+mn-lt"/>
                <a:ea typeface="+mn-ea"/>
                <a:cs typeface="+mn-cs"/>
              </a:rPr>
              <a:t>Narratives of sex work as undesirable and sex workers as disposable victims are heavily steeped in many peoples imagination. </a:t>
            </a:r>
          </a:p>
          <a:p>
            <a:pPr fontAlgn="base"/>
            <a:endParaRPr lang="en-AU" sz="1200" b="1" i="0" kern="1200" dirty="0">
              <a:solidFill>
                <a:schemeClr val="tx1"/>
              </a:solidFill>
              <a:effectLst/>
              <a:latin typeface="+mn-lt"/>
              <a:ea typeface="+mn-ea"/>
              <a:cs typeface="+mn-cs"/>
            </a:endParaRPr>
          </a:p>
          <a:p>
            <a:pPr fontAlgn="base"/>
            <a:r>
              <a:rPr lang="en-AU" sz="1200" b="1" i="0" kern="1200" dirty="0">
                <a:solidFill>
                  <a:schemeClr val="tx1"/>
                </a:solidFill>
                <a:effectLst/>
                <a:latin typeface="+mn-lt"/>
                <a:ea typeface="+mn-ea"/>
                <a:cs typeface="+mn-cs"/>
              </a:rPr>
              <a:t> </a:t>
            </a:r>
          </a:p>
          <a:p>
            <a:pPr fontAlgn="base"/>
            <a:r>
              <a:rPr lang="en-AU" sz="1200" b="0" i="0" kern="1200" dirty="0">
                <a:solidFill>
                  <a:schemeClr val="tx1"/>
                </a:solidFill>
                <a:effectLst/>
                <a:latin typeface="+mn-lt"/>
                <a:ea typeface="+mn-ea"/>
                <a:cs typeface="+mn-cs"/>
              </a:rPr>
              <a:t>SWOP and the SWRG have documented case studies of </a:t>
            </a:r>
            <a:r>
              <a:rPr lang="en-AU" sz="1200" b="1" i="0" kern="1200" dirty="0">
                <a:solidFill>
                  <a:schemeClr val="tx1"/>
                </a:solidFill>
                <a:effectLst/>
                <a:latin typeface="+mn-lt"/>
                <a:ea typeface="+mn-ea"/>
                <a:cs typeface="+mn-cs"/>
              </a:rPr>
              <a:t>Systemic discrimination </a:t>
            </a:r>
            <a:r>
              <a:rPr lang="en-AU" sz="1200" b="0" i="0" kern="1200" dirty="0">
                <a:solidFill>
                  <a:schemeClr val="tx1"/>
                </a:solidFill>
                <a:effectLst/>
                <a:latin typeface="+mn-lt"/>
                <a:ea typeface="+mn-ea"/>
                <a:cs typeface="+mn-cs"/>
              </a:rPr>
              <a:t>against NT sex workers in access to goods and services, housing and accommodation, employment opportunities and justice.</a:t>
            </a:r>
          </a:p>
          <a:p>
            <a:pPr fontAlgn="base"/>
            <a:endParaRPr lang="en-AU" sz="1200" b="0" i="0" kern="1200" dirty="0">
              <a:solidFill>
                <a:schemeClr val="tx1"/>
              </a:solidFill>
              <a:effectLst/>
              <a:latin typeface="+mn-lt"/>
              <a:ea typeface="+mn-ea"/>
              <a:cs typeface="+mn-cs"/>
            </a:endParaRPr>
          </a:p>
          <a:p>
            <a:pPr fontAlgn="base"/>
            <a:r>
              <a:rPr lang="en-AU" sz="1200" b="0" i="0" kern="1200" dirty="0">
                <a:solidFill>
                  <a:schemeClr val="tx1"/>
                </a:solidFill>
                <a:effectLst/>
                <a:latin typeface="+mn-lt"/>
                <a:ea typeface="+mn-ea"/>
                <a:cs typeface="+mn-cs"/>
              </a:rPr>
              <a:t>Stigma is compounded for sex workers who work for survival, use illicit drugs, are transgender or gender-diverse, Aboriginal or Torres Strait Islander, migrants or culturally and linguistically diverse, are parents, or work on the street. These communities experience </a:t>
            </a:r>
            <a:r>
              <a:rPr lang="en-AU" sz="1200" b="0" i="0" u="sng" kern="1200" dirty="0">
                <a:solidFill>
                  <a:schemeClr val="tx1"/>
                </a:solidFill>
                <a:effectLst/>
                <a:latin typeface="+mn-lt"/>
                <a:ea typeface="+mn-ea"/>
                <a:cs typeface="+mn-cs"/>
                <a:hlinkClick r:id="rId3"/>
              </a:rPr>
              <a:t>disproportionate levels of policing</a:t>
            </a:r>
            <a:r>
              <a:rPr lang="en-AU" sz="1200" b="0" i="0" kern="1200" dirty="0">
                <a:solidFill>
                  <a:schemeClr val="tx1"/>
                </a:solidFill>
                <a:effectLst/>
                <a:latin typeface="+mn-lt"/>
                <a:ea typeface="+mn-ea"/>
                <a:cs typeface="+mn-cs"/>
              </a:rPr>
              <a:t>, </a:t>
            </a:r>
            <a:r>
              <a:rPr lang="en-AU" sz="1200" b="0" i="0" u="sng" kern="1200" dirty="0">
                <a:solidFill>
                  <a:schemeClr val="tx1"/>
                </a:solidFill>
                <a:effectLst/>
                <a:latin typeface="+mn-lt"/>
                <a:ea typeface="+mn-ea"/>
                <a:cs typeface="+mn-cs"/>
                <a:hlinkClick r:id="rId4"/>
              </a:rPr>
              <a:t>harassment</a:t>
            </a:r>
            <a:r>
              <a:rPr lang="en-AU" sz="1200" b="0" i="0" kern="1200" dirty="0">
                <a:solidFill>
                  <a:schemeClr val="tx1"/>
                </a:solidFill>
                <a:effectLst/>
                <a:latin typeface="+mn-lt"/>
                <a:ea typeface="+mn-ea"/>
                <a:cs typeface="+mn-cs"/>
              </a:rPr>
              <a:t> and criminalisation.</a:t>
            </a:r>
          </a:p>
          <a:p>
            <a:pPr fontAlgn="base"/>
            <a:endParaRPr lang="en-AU" sz="1200" b="0" i="0" kern="1200" dirty="0">
              <a:solidFill>
                <a:schemeClr val="tx1"/>
              </a:solidFill>
              <a:effectLst/>
              <a:latin typeface="+mn-lt"/>
              <a:ea typeface="+mn-ea"/>
              <a:cs typeface="+mn-cs"/>
            </a:endParaRPr>
          </a:p>
          <a:p>
            <a:pPr fontAlgn="base"/>
            <a:r>
              <a:rPr lang="en-AU" sz="1200" b="0" i="0" kern="1200" dirty="0">
                <a:solidFill>
                  <a:schemeClr val="tx1"/>
                </a:solidFill>
                <a:effectLst/>
                <a:latin typeface="+mn-lt"/>
                <a:ea typeface="+mn-ea"/>
                <a:cs typeface="+mn-cs"/>
              </a:rPr>
              <a:t>Sex workers living with HIV have been incarcerated, </a:t>
            </a:r>
            <a:r>
              <a:rPr lang="en-AU" sz="1200" b="0" i="0" u="sng" kern="1200" dirty="0">
                <a:solidFill>
                  <a:schemeClr val="tx1"/>
                </a:solidFill>
                <a:effectLst/>
                <a:latin typeface="+mn-lt"/>
                <a:ea typeface="+mn-ea"/>
                <a:cs typeface="+mn-cs"/>
                <a:hlinkClick r:id="rId5"/>
              </a:rPr>
              <a:t>despite no evidence</a:t>
            </a:r>
            <a:r>
              <a:rPr lang="en-AU" sz="1200" b="0" i="0" kern="1200" dirty="0">
                <a:solidFill>
                  <a:schemeClr val="tx1"/>
                </a:solidFill>
                <a:effectLst/>
                <a:latin typeface="+mn-lt"/>
                <a:ea typeface="+mn-ea"/>
                <a:cs typeface="+mn-cs"/>
              </a:rPr>
              <a:t> they have transmitted HIV or engaged in unsafe practices.</a:t>
            </a:r>
          </a:p>
          <a:p>
            <a:pPr fontAlgn="base"/>
            <a:endParaRPr lang="en-AU" sz="1200" b="0" i="0" kern="1200" dirty="0">
              <a:solidFill>
                <a:schemeClr val="tx1"/>
              </a:solidFill>
              <a:effectLst/>
              <a:latin typeface="+mn-lt"/>
              <a:ea typeface="+mn-ea"/>
              <a:cs typeface="+mn-cs"/>
            </a:endParaRPr>
          </a:p>
          <a:p>
            <a:pPr fontAlgn="base"/>
            <a:r>
              <a:rPr lang="en-AU" sz="1200" b="1" i="0" kern="1200" dirty="0">
                <a:solidFill>
                  <a:schemeClr val="tx1"/>
                </a:solidFill>
                <a:effectLst/>
                <a:latin typeface="+mn-lt"/>
                <a:ea typeface="+mn-ea"/>
                <a:cs typeface="+mn-cs"/>
              </a:rPr>
              <a:t>Legally complicit</a:t>
            </a:r>
          </a:p>
          <a:p>
            <a:pPr fontAlgn="base"/>
            <a:r>
              <a:rPr lang="en-AU" sz="1200" b="0" i="0" kern="1200" dirty="0">
                <a:solidFill>
                  <a:schemeClr val="tx1"/>
                </a:solidFill>
                <a:effectLst/>
                <a:latin typeface="+mn-lt"/>
                <a:ea typeface="+mn-ea"/>
                <a:cs typeface="+mn-cs"/>
              </a:rPr>
              <a:t>In the NT stigma manifests in policy and regulatory frameworks that </a:t>
            </a:r>
            <a:r>
              <a:rPr lang="en-AU" sz="1200" b="0" i="0" u="sng" kern="1200" dirty="0">
                <a:solidFill>
                  <a:schemeClr val="tx1"/>
                </a:solidFill>
                <a:effectLst/>
                <a:latin typeface="+mn-lt"/>
                <a:ea typeface="+mn-ea"/>
                <a:cs typeface="+mn-cs"/>
                <a:hlinkClick r:id="rId6"/>
              </a:rPr>
              <a:t>criminalise or licence sex work</a:t>
            </a:r>
            <a:r>
              <a:rPr lang="en-AU" sz="1200" b="0" i="0" kern="1200" dirty="0">
                <a:solidFill>
                  <a:schemeClr val="tx1"/>
                </a:solidFill>
                <a:effectLst/>
                <a:latin typeface="+mn-lt"/>
                <a:ea typeface="+mn-ea"/>
                <a:cs typeface="+mn-cs"/>
              </a:rPr>
              <a:t>, that requires sex workers to have mandatory medical testing, permanent life long registration on Commission of police and government databases. </a:t>
            </a:r>
          </a:p>
          <a:p>
            <a:pPr fontAlgn="base"/>
            <a:endParaRPr lang="en-AU" sz="1200" b="0" i="0" kern="1200" dirty="0">
              <a:solidFill>
                <a:schemeClr val="tx1"/>
              </a:solidFill>
              <a:effectLst/>
              <a:latin typeface="+mn-lt"/>
              <a:ea typeface="+mn-ea"/>
              <a:cs typeface="+mn-cs"/>
            </a:endParaRPr>
          </a:p>
          <a:p>
            <a:pPr fontAlgn="base"/>
            <a:r>
              <a:rPr lang="en-AU" sz="1200" b="0" i="0" kern="1200" dirty="0">
                <a:solidFill>
                  <a:schemeClr val="tx1"/>
                </a:solidFill>
                <a:effectLst/>
                <a:latin typeface="+mn-lt"/>
                <a:ea typeface="+mn-ea"/>
                <a:cs typeface="+mn-cs"/>
              </a:rPr>
              <a:t>Mere knowledge of past </a:t>
            </a:r>
            <a:r>
              <a:rPr lang="en-AU" sz="1200" b="0" i="0" kern="1200" dirty="0" smtClean="0">
                <a:solidFill>
                  <a:schemeClr val="tx1"/>
                </a:solidFill>
                <a:effectLst/>
                <a:latin typeface="+mn-lt"/>
                <a:ea typeface="+mn-ea"/>
                <a:cs typeface="+mn-cs"/>
              </a:rPr>
              <a:t>or </a:t>
            </a:r>
            <a:r>
              <a:rPr lang="en-AU" sz="1200" b="0" i="0" kern="1200" dirty="0">
                <a:solidFill>
                  <a:schemeClr val="tx1"/>
                </a:solidFill>
                <a:effectLst/>
                <a:latin typeface="+mn-lt"/>
                <a:ea typeface="+mn-ea"/>
                <a:cs typeface="+mn-cs"/>
              </a:rPr>
              <a:t>current sex work can be used against us by abusive partners, other family members, as blackmail or by suggesting we are unfit parents in custody cases.</a:t>
            </a:r>
          </a:p>
          <a:p>
            <a:pPr fontAlgn="base"/>
            <a:endParaRPr lang="en-US" sz="1200" b="0" i="0" kern="1200" dirty="0" smtClean="0">
              <a:solidFill>
                <a:schemeClr val="tx1"/>
              </a:solidFill>
              <a:effectLst/>
              <a:latin typeface="+mn-lt"/>
              <a:ea typeface="+mn-ea"/>
              <a:cs typeface="+mn-cs"/>
            </a:endParaRPr>
          </a:p>
          <a:p>
            <a:pPr fontAlgn="base"/>
            <a:r>
              <a:rPr lang="en-AU" sz="1200" b="0" i="0" kern="1200" dirty="0" smtClean="0">
                <a:solidFill>
                  <a:schemeClr val="tx1"/>
                </a:solidFill>
                <a:effectLst/>
                <a:latin typeface="+mn-lt"/>
                <a:ea typeface="+mn-ea"/>
                <a:cs typeface="+mn-cs"/>
              </a:rPr>
              <a:t/>
            </a:r>
            <a:br>
              <a:rPr lang="en-AU" sz="1200" b="0" i="0" kern="1200" dirty="0" smtClean="0">
                <a:solidFill>
                  <a:schemeClr val="tx1"/>
                </a:solidFill>
                <a:effectLst/>
                <a:latin typeface="+mn-lt"/>
                <a:ea typeface="+mn-ea"/>
                <a:cs typeface="+mn-cs"/>
              </a:rPr>
            </a:br>
            <a:r>
              <a:rPr lang="en-AU" sz="1200" b="0" i="1" kern="1200" dirty="0" smtClean="0">
                <a:solidFill>
                  <a:schemeClr val="tx1"/>
                </a:solidFill>
                <a:effectLst/>
                <a:latin typeface="+mn-lt"/>
                <a:ea typeface="+mn-ea"/>
                <a:cs typeface="+mn-cs"/>
              </a:rPr>
              <a:t>“The sheer weight of stigma is an intergenerational burden passed on and held by sex workers. The greatest</a:t>
            </a:r>
            <a:br>
              <a:rPr lang="en-AU" sz="1200" b="0" i="1" kern="1200" dirty="0" smtClean="0">
                <a:solidFill>
                  <a:schemeClr val="tx1"/>
                </a:solidFill>
                <a:effectLst/>
                <a:latin typeface="+mn-lt"/>
                <a:ea typeface="+mn-ea"/>
                <a:cs typeface="+mn-cs"/>
              </a:rPr>
            </a:br>
            <a:r>
              <a:rPr lang="en-AU" sz="1200" b="0" i="1" kern="1200" dirty="0" smtClean="0">
                <a:solidFill>
                  <a:schemeClr val="tx1"/>
                </a:solidFill>
                <a:effectLst/>
                <a:latin typeface="+mn-lt"/>
                <a:ea typeface="+mn-ea"/>
                <a:cs typeface="+mn-cs"/>
              </a:rPr>
              <a:t>travesty is that stigma directs sex workers’ energies to the reactive work of responding to sensationalist</a:t>
            </a:r>
            <a:br>
              <a:rPr lang="en-AU" sz="1200" b="0" i="1" kern="1200" dirty="0" smtClean="0">
                <a:solidFill>
                  <a:schemeClr val="tx1"/>
                </a:solidFill>
                <a:effectLst/>
                <a:latin typeface="+mn-lt"/>
                <a:ea typeface="+mn-ea"/>
                <a:cs typeface="+mn-cs"/>
              </a:rPr>
            </a:br>
            <a:r>
              <a:rPr lang="en-AU" sz="1200" b="0" i="1" kern="1200" dirty="0" smtClean="0">
                <a:solidFill>
                  <a:schemeClr val="tx1"/>
                </a:solidFill>
                <a:effectLst/>
                <a:latin typeface="+mn-lt"/>
                <a:ea typeface="+mn-ea"/>
                <a:cs typeface="+mn-cs"/>
              </a:rPr>
              <a:t>headlines or political expediency and diverts it from peer education, community building and world-making –</a:t>
            </a:r>
            <a:br>
              <a:rPr lang="en-AU" sz="1200" b="0" i="1" kern="1200" dirty="0" smtClean="0">
                <a:solidFill>
                  <a:schemeClr val="tx1"/>
                </a:solidFill>
                <a:effectLst/>
                <a:latin typeface="+mn-lt"/>
                <a:ea typeface="+mn-ea"/>
                <a:cs typeface="+mn-cs"/>
              </a:rPr>
            </a:br>
            <a:r>
              <a:rPr lang="en-AU" sz="1200" b="0" i="1" kern="1200" dirty="0" smtClean="0">
                <a:solidFill>
                  <a:schemeClr val="tx1"/>
                </a:solidFill>
                <a:effectLst/>
                <a:latin typeface="+mn-lt"/>
                <a:ea typeface="+mn-ea"/>
                <a:cs typeface="+mn-cs"/>
              </a:rPr>
              <a:t>the very generative work that allows us to survive and thrive.</a:t>
            </a:r>
            <a:r>
              <a:rPr lang="en-AU" sz="1200" b="0" i="0" kern="1200" dirty="0" smtClean="0">
                <a:solidFill>
                  <a:schemeClr val="tx1"/>
                </a:solidFill>
                <a:effectLst/>
                <a:latin typeface="+mn-lt"/>
                <a:ea typeface="+mn-ea"/>
                <a:cs typeface="+mn-cs"/>
              </a:rPr>
              <a:t>’38</a:t>
            </a:r>
            <a:br>
              <a:rPr lang="en-AU" sz="1200" b="0" i="0" kern="1200" dirty="0" smtClean="0">
                <a:solidFill>
                  <a:schemeClr val="tx1"/>
                </a:solidFill>
                <a:effectLst/>
                <a:latin typeface="+mn-lt"/>
                <a:ea typeface="+mn-ea"/>
                <a:cs typeface="+mn-cs"/>
              </a:rPr>
            </a:br>
            <a:r>
              <a:rPr lang="en-AU" sz="1200" b="0" i="1" kern="1200" dirty="0" smtClean="0">
                <a:solidFill>
                  <a:schemeClr val="tx1"/>
                </a:solidFill>
                <a:effectLst/>
                <a:latin typeface="+mn-lt"/>
                <a:ea typeface="+mn-ea"/>
                <a:cs typeface="+mn-cs"/>
              </a:rPr>
              <a:t>38 The stigma of sex work comes with a high cost, August 10, 2017 5.41am AEST •Updated August 10, 2017 10.06am AEST</a:t>
            </a:r>
            <a:br>
              <a:rPr lang="en-AU" sz="1200" b="0" i="1" kern="1200" dirty="0" smtClean="0">
                <a:solidFill>
                  <a:schemeClr val="tx1"/>
                </a:solidFill>
                <a:effectLst/>
                <a:latin typeface="+mn-lt"/>
                <a:ea typeface="+mn-ea"/>
                <a:cs typeface="+mn-cs"/>
              </a:rPr>
            </a:br>
            <a:r>
              <a:rPr lang="en-AU" sz="1200" b="0" i="1" kern="1200" dirty="0" smtClean="0">
                <a:solidFill>
                  <a:schemeClr val="tx1"/>
                </a:solidFill>
                <a:effectLst/>
                <a:latin typeface="+mn-lt"/>
                <a:ea typeface="+mn-ea"/>
                <a:cs typeface="+mn-cs"/>
              </a:rPr>
              <a:t>https://theconversation.com/the-stigma-of-sex-work-comes-with-a-high-cost-79657  accessed 18-5-2019</a:t>
            </a:r>
            <a:r>
              <a:rPr lang="en-AU" dirty="0" smtClean="0"/>
              <a:t> </a:t>
            </a:r>
            <a:br>
              <a:rPr lang="en-AU" dirty="0" smtClean="0"/>
            </a:br>
            <a:endParaRPr lang="en-AU"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7954C0D-37BD-4A3A-AE10-B8A3406A44F2}" type="slidenum">
              <a:rPr lang="en-AU" smtClean="0"/>
              <a:t>7</a:t>
            </a:fld>
            <a:endParaRPr lang="en-AU"/>
          </a:p>
        </p:txBody>
      </p:sp>
    </p:spTree>
    <p:extLst>
      <p:ext uri="{BB962C8B-B14F-4D97-AF65-F5344CB8AC3E}">
        <p14:creationId xmlns:p14="http://schemas.microsoft.com/office/powerpoint/2010/main" val="1576724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AU" sz="1200" b="1" i="0" kern="1200" dirty="0">
                <a:solidFill>
                  <a:schemeClr val="tx1"/>
                </a:solidFill>
                <a:effectLst/>
                <a:latin typeface="+mn-lt"/>
                <a:ea typeface="+mn-ea"/>
                <a:cs typeface="+mn-cs"/>
              </a:rPr>
              <a:t>Stigma reduction</a:t>
            </a:r>
          </a:p>
          <a:p>
            <a:pPr fontAlgn="base"/>
            <a:r>
              <a:rPr lang="en-AU" sz="1200" b="0" i="0" kern="1200" dirty="0">
                <a:solidFill>
                  <a:schemeClr val="tx1"/>
                </a:solidFill>
                <a:effectLst/>
                <a:latin typeface="+mn-lt"/>
                <a:ea typeface="+mn-ea"/>
                <a:cs typeface="+mn-cs"/>
              </a:rPr>
              <a:t>Reducing stigma requires not only legal and policy change, but cultural change.</a:t>
            </a:r>
          </a:p>
          <a:p>
            <a:pPr fontAlgn="base"/>
            <a:endParaRPr lang="en-AU" sz="1200" b="0" i="0" kern="1200" dirty="0">
              <a:solidFill>
                <a:schemeClr val="tx1"/>
              </a:solidFill>
              <a:effectLst/>
              <a:latin typeface="+mn-lt"/>
              <a:ea typeface="+mn-ea"/>
              <a:cs typeface="+mn-cs"/>
            </a:endParaRPr>
          </a:p>
          <a:p>
            <a:pPr fontAlgn="base"/>
            <a:r>
              <a:rPr lang="en-AU" sz="1200" b="0" i="0" kern="1200" dirty="0">
                <a:solidFill>
                  <a:schemeClr val="tx1"/>
                </a:solidFill>
                <a:effectLst/>
                <a:latin typeface="+mn-lt"/>
                <a:ea typeface="+mn-ea"/>
                <a:cs typeface="+mn-cs"/>
              </a:rPr>
              <a:t>There are obvious first steps: </a:t>
            </a:r>
            <a:r>
              <a:rPr lang="en-AU" sz="1200" b="0" i="0" u="sng" kern="1200" dirty="0">
                <a:solidFill>
                  <a:schemeClr val="tx1"/>
                </a:solidFill>
                <a:effectLst/>
                <a:latin typeface="+mn-lt"/>
                <a:ea typeface="+mn-ea"/>
                <a:cs typeface="+mn-cs"/>
                <a:hlinkClick r:id="rId3"/>
              </a:rPr>
              <a:t>decriminalisation of sex work</a:t>
            </a:r>
            <a:r>
              <a:rPr lang="en-AU" sz="1200" b="0" i="0" kern="1200" dirty="0">
                <a:solidFill>
                  <a:schemeClr val="tx1"/>
                </a:solidFill>
                <a:effectLst/>
                <a:latin typeface="+mn-lt"/>
                <a:ea typeface="+mn-ea"/>
                <a:cs typeface="+mn-cs"/>
              </a:rPr>
              <a:t>, anti-discrimination protections, and funding for peer-driven rights-based sex worker organisations. But these steps alone are not enough.</a:t>
            </a:r>
          </a:p>
          <a:p>
            <a:pPr fontAlgn="base"/>
            <a:endParaRPr lang="en-AU" sz="1200" b="0" i="0" kern="1200" dirty="0">
              <a:solidFill>
                <a:schemeClr val="tx1"/>
              </a:solidFill>
              <a:effectLst/>
              <a:latin typeface="+mn-lt"/>
              <a:ea typeface="+mn-ea"/>
              <a:cs typeface="+mn-cs"/>
            </a:endParaRPr>
          </a:p>
          <a:p>
            <a:pPr fontAlgn="base"/>
            <a:r>
              <a:rPr lang="en-AU" sz="1200" b="0" i="0" kern="1200" dirty="0">
                <a:solidFill>
                  <a:schemeClr val="tx1"/>
                </a:solidFill>
                <a:effectLst/>
                <a:latin typeface="+mn-lt"/>
                <a:ea typeface="+mn-ea"/>
                <a:cs typeface="+mn-cs"/>
              </a:rPr>
              <a:t>Researching and monitoring the prevalence, threats and implications of stigma is crucial to developing strategies to reduce its impact against our communities</a:t>
            </a:r>
          </a:p>
          <a:p>
            <a:pPr fontAlgn="base"/>
            <a:endParaRPr lang="en-AU" sz="1200" b="0" i="0" kern="1200" dirty="0">
              <a:solidFill>
                <a:schemeClr val="tx1"/>
              </a:solidFill>
              <a:effectLst/>
              <a:latin typeface="+mn-lt"/>
              <a:ea typeface="+mn-ea"/>
              <a:cs typeface="+mn-cs"/>
            </a:endParaRPr>
          </a:p>
          <a:p>
            <a:pPr fontAlgn="base"/>
            <a:r>
              <a:rPr lang="en-AU" sz="1200" b="1" i="0" kern="1200" dirty="0">
                <a:solidFill>
                  <a:schemeClr val="tx1"/>
                </a:solidFill>
                <a:effectLst/>
                <a:latin typeface="+mn-lt"/>
                <a:ea typeface="+mn-ea"/>
                <a:cs typeface="+mn-cs"/>
              </a:rPr>
              <a:t>Emotional costs of stigma</a:t>
            </a:r>
          </a:p>
          <a:p>
            <a:pPr fontAlgn="base"/>
            <a:r>
              <a:rPr lang="en-AU" sz="1200" b="0" i="0" kern="1200" dirty="0">
                <a:solidFill>
                  <a:schemeClr val="tx1"/>
                </a:solidFill>
                <a:effectLst/>
                <a:latin typeface="+mn-lt"/>
                <a:ea typeface="+mn-ea"/>
                <a:cs typeface="+mn-cs"/>
              </a:rPr>
              <a:t>We continue to mobilise, engage and fight against stigma. </a:t>
            </a:r>
          </a:p>
          <a:p>
            <a:pPr fontAlgn="base"/>
            <a:r>
              <a:rPr lang="en-AU" sz="1200" b="0" i="0" kern="1200" dirty="0">
                <a:solidFill>
                  <a:schemeClr val="tx1"/>
                </a:solidFill>
                <a:effectLst/>
                <a:latin typeface="+mn-lt"/>
                <a:ea typeface="+mn-ea"/>
                <a:cs typeface="+mn-cs"/>
              </a:rPr>
              <a:t>Both external and internalised stigma </a:t>
            </a:r>
            <a:r>
              <a:rPr lang="en-AU" sz="1200" b="0" i="0" u="sng" kern="1200" dirty="0">
                <a:solidFill>
                  <a:schemeClr val="tx1"/>
                </a:solidFill>
                <a:effectLst/>
                <a:latin typeface="+mn-lt"/>
                <a:ea typeface="+mn-ea"/>
                <a:cs typeface="+mn-cs"/>
                <a:hlinkClick r:id="rId4"/>
              </a:rPr>
              <a:t>impacts the mental health and emotional resilience</a:t>
            </a:r>
            <a:r>
              <a:rPr lang="en-AU" sz="1200" b="0" i="0" kern="1200" dirty="0">
                <a:solidFill>
                  <a:schemeClr val="tx1"/>
                </a:solidFill>
                <a:effectLst/>
                <a:latin typeface="+mn-lt"/>
                <a:ea typeface="+mn-ea"/>
                <a:cs typeface="+mn-cs"/>
              </a:rPr>
              <a:t> of our communities to engage in advocacy, organising and activism. Stigma feels heavy. Stigma is exhausting. Stigma is grieving the death of </a:t>
            </a:r>
            <a:r>
              <a:rPr lang="en-AU" sz="1200" b="0" i="0" u="sng" kern="1200" dirty="0">
                <a:solidFill>
                  <a:schemeClr val="tx1"/>
                </a:solidFill>
                <a:effectLst/>
                <a:latin typeface="+mn-lt"/>
                <a:ea typeface="+mn-ea"/>
                <a:cs typeface="+mn-cs"/>
                <a:hlinkClick r:id="rId5"/>
              </a:rPr>
              <a:t>another community member and friend</a:t>
            </a:r>
            <a:r>
              <a:rPr lang="en-AU" sz="1200" b="0" i="0" kern="1200" dirty="0">
                <a:solidFill>
                  <a:schemeClr val="tx1"/>
                </a:solidFill>
                <a:effectLst/>
                <a:latin typeface="+mn-lt"/>
                <a:ea typeface="+mn-ea"/>
                <a:cs typeface="+mn-cs"/>
              </a:rPr>
              <a:t>.</a:t>
            </a:r>
          </a:p>
          <a:p>
            <a:pPr fontAlgn="base"/>
            <a:endParaRPr lang="en-AU" sz="1200" b="0" i="0" kern="1200" dirty="0">
              <a:solidFill>
                <a:schemeClr val="tx1"/>
              </a:solidFill>
              <a:effectLst/>
              <a:latin typeface="+mn-lt"/>
              <a:ea typeface="+mn-ea"/>
              <a:cs typeface="+mn-cs"/>
            </a:endParaRPr>
          </a:p>
          <a:p>
            <a:pPr fontAlgn="base"/>
            <a:r>
              <a:rPr lang="en-AU" sz="1200" b="0" i="0" kern="1200" dirty="0">
                <a:solidFill>
                  <a:schemeClr val="tx1"/>
                </a:solidFill>
                <a:effectLst/>
                <a:latin typeface="+mn-lt"/>
                <a:ea typeface="+mn-ea"/>
                <a:cs typeface="+mn-cs"/>
              </a:rPr>
              <a:t>The sheer weight of stigma is an intergenerational burden is passed on and held by sex workers. It is not uncommon for sex workers to only disclose to another sex worker.  This isolation intensifies internal stigma</a:t>
            </a:r>
            <a:r>
              <a:rPr lang="en-AU" sz="1200" b="0" i="0" kern="1200" dirty="0" smtClean="0">
                <a:solidFill>
                  <a:schemeClr val="tx1"/>
                </a:solidFill>
                <a:effectLst/>
                <a:latin typeface="+mn-lt"/>
                <a:ea typeface="+mn-ea"/>
                <a:cs typeface="+mn-cs"/>
              </a:rPr>
              <a:t>.</a:t>
            </a:r>
          </a:p>
          <a:p>
            <a:pPr fontAlgn="base"/>
            <a:r>
              <a:rPr lang="en-US" sz="1200" b="1" i="1" u="sng" kern="1200" dirty="0" smtClean="0">
                <a:solidFill>
                  <a:srgbClr val="FF0000"/>
                </a:solidFill>
                <a:effectLst/>
                <a:latin typeface="+mn-lt"/>
                <a:ea typeface="+mn-ea"/>
                <a:cs typeface="+mn-cs"/>
              </a:rPr>
              <a:t>Reference for Violence against sex workers </a:t>
            </a:r>
            <a:r>
              <a:rPr lang="en-US" sz="1200" b="1" i="1" u="sng" kern="1200" dirty="0" smtClean="0">
                <a:solidFill>
                  <a:srgbClr val="FF0000"/>
                </a:solidFill>
                <a:effectLst/>
                <a:latin typeface="+mn-lt"/>
                <a:ea typeface="+mn-ea"/>
                <a:cs typeface="+mn-cs"/>
                <a:hlinkClick r:id="rId6"/>
              </a:rPr>
              <a:t>–</a:t>
            </a:r>
            <a:r>
              <a:rPr lang="en-US" sz="1200" b="1" i="1" u="sng" kern="1200" dirty="0" smtClean="0">
                <a:solidFill>
                  <a:srgbClr val="FF0000"/>
                </a:solidFill>
                <a:effectLst/>
                <a:latin typeface="+mn-lt"/>
                <a:ea typeface="+mn-ea"/>
                <a:cs typeface="+mn-cs"/>
              </a:rPr>
              <a:t> slides  </a:t>
            </a:r>
            <a:r>
              <a:rPr lang="en-AU" b="1" i="1" u="sng" dirty="0" smtClean="0">
                <a:solidFill>
                  <a:srgbClr val="FF0000"/>
                </a:solidFill>
                <a:hlinkClick r:id="rId6"/>
              </a:rPr>
              <a:t>https://theconversation.com/the-stigma-of-sex-work-comes-with-a-high-cost-79657</a:t>
            </a:r>
            <a:endParaRPr lang="en-AU" b="1" i="1" u="sng" dirty="0">
              <a:solidFill>
                <a:srgbClr val="FF0000"/>
              </a:solidFill>
            </a:endParaRPr>
          </a:p>
          <a:p>
            <a:endParaRPr lang="en-AU" dirty="0"/>
          </a:p>
        </p:txBody>
      </p:sp>
      <p:sp>
        <p:nvSpPr>
          <p:cNvPr id="4" name="Slide Number Placeholder 3"/>
          <p:cNvSpPr>
            <a:spLocks noGrp="1"/>
          </p:cNvSpPr>
          <p:nvPr>
            <p:ph type="sldNum" sz="quarter" idx="5"/>
          </p:nvPr>
        </p:nvSpPr>
        <p:spPr/>
        <p:txBody>
          <a:bodyPr/>
          <a:lstStyle/>
          <a:p>
            <a:fld id="{57954C0D-37BD-4A3A-AE10-B8A3406A44F2}" type="slidenum">
              <a:rPr lang="en-AU" smtClean="0"/>
              <a:t>8</a:t>
            </a:fld>
            <a:endParaRPr lang="en-AU"/>
          </a:p>
        </p:txBody>
      </p:sp>
    </p:spTree>
    <p:extLst>
      <p:ext uri="{BB962C8B-B14F-4D97-AF65-F5344CB8AC3E}">
        <p14:creationId xmlns:p14="http://schemas.microsoft.com/office/powerpoint/2010/main" val="1775500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3872593"/>
          </a:xfrm>
        </p:spPr>
        <p:txBody>
          <a:bodyPr/>
          <a:lstStyle/>
          <a:p>
            <a:r>
              <a:rPr lang="en-AU" sz="1600" b="1" u="sng" dirty="0" smtClean="0">
                <a:solidFill>
                  <a:srgbClr val="FF0000"/>
                </a:solidFill>
              </a:rPr>
              <a:t>“”Decriminalisation ratified in Australia's National Strategies “”</a:t>
            </a:r>
          </a:p>
          <a:p>
            <a:endParaRPr lang="en-AU" sz="1600" dirty="0" smtClean="0"/>
          </a:p>
          <a:p>
            <a:r>
              <a:rPr lang="en-AU" sz="1600" dirty="0" smtClean="0"/>
              <a:t>The </a:t>
            </a:r>
            <a:r>
              <a:rPr lang="en-AU" sz="1600" dirty="0"/>
              <a:t>barriers to accessing health services, including stigma and discrimination and regulatory and legal issues listed additionally as; criminalisation, licensing, registration and mandatory testing which we have currently in the Northern Territory  is recognised in all strategies.</a:t>
            </a:r>
          </a:p>
          <a:p>
            <a:endParaRPr lang="en-US" sz="1600" dirty="0"/>
          </a:p>
          <a:p>
            <a:r>
              <a:rPr lang="en-US" sz="1600" b="1" dirty="0">
                <a:solidFill>
                  <a:srgbClr val="FF0000"/>
                </a:solidFill>
              </a:rPr>
              <a:t>EG: Some Escort Agencies mandatorily require</a:t>
            </a:r>
          </a:p>
          <a:p>
            <a:r>
              <a:rPr lang="en-AU" sz="1600" b="1" dirty="0">
                <a:solidFill>
                  <a:srgbClr val="FF0000"/>
                </a:solidFill>
              </a:rPr>
              <a:t>BBV and STI clearance medical certificates to work</a:t>
            </a:r>
          </a:p>
          <a:p>
            <a:r>
              <a:rPr lang="en-US" sz="1600" b="1" dirty="0">
                <a:solidFill>
                  <a:srgbClr val="FF0000"/>
                </a:solidFill>
              </a:rPr>
              <a:t>All Agencies and the NT commissioner of Police require</a:t>
            </a:r>
            <a:endParaRPr lang="en-AU" sz="1600" b="1" dirty="0">
              <a:solidFill>
                <a:srgbClr val="FF0000"/>
              </a:solidFill>
            </a:endParaRPr>
          </a:p>
          <a:p>
            <a:r>
              <a:rPr lang="en-US" sz="1600" b="1" dirty="0">
                <a:solidFill>
                  <a:srgbClr val="FF0000"/>
                </a:solidFill>
              </a:rPr>
              <a:t>Police Registration to work </a:t>
            </a:r>
            <a:endParaRPr lang="en-AU" sz="1600" b="1" dirty="0">
              <a:solidFill>
                <a:srgbClr val="FF0000"/>
              </a:solidFill>
            </a:endParaRPr>
          </a:p>
          <a:p>
            <a:endParaRPr lang="en-AU" sz="1600" dirty="0"/>
          </a:p>
          <a:p>
            <a:r>
              <a:rPr lang="en-AU" sz="1600" dirty="0"/>
              <a:t>These barriers are heightened for Migrant and Aboriginal and Torres Strait Islander sex workers, who can also be impacted by racism, incarceration and criminalisation, and a lack of appropriately targeted services.</a:t>
            </a:r>
          </a:p>
          <a:p>
            <a:endParaRPr lang="en-AU" sz="1600" dirty="0"/>
          </a:p>
          <a:p>
            <a:pPr fontAlgn="base"/>
            <a:r>
              <a:rPr lang="en-AU" sz="1600" b="0" i="0" kern="1200" dirty="0">
                <a:solidFill>
                  <a:schemeClr val="tx1"/>
                </a:solidFill>
                <a:effectLst/>
                <a:latin typeface="+mn-lt"/>
                <a:ea typeface="+mn-ea"/>
                <a:cs typeface="+mn-cs"/>
              </a:rPr>
              <a:t>Stigma is socially isolating. It reduces the options for sex workers to seek support and is recognised as a </a:t>
            </a:r>
            <a:r>
              <a:rPr lang="en-AU" sz="1600" b="0" i="0" u="sng" kern="1200" dirty="0">
                <a:solidFill>
                  <a:schemeClr val="tx1"/>
                </a:solidFill>
                <a:effectLst/>
                <a:latin typeface="+mn-lt"/>
                <a:ea typeface="+mn-ea"/>
                <a:cs typeface="+mn-cs"/>
                <a:hlinkClick r:id="rId3"/>
              </a:rPr>
              <a:t>critical barrier to accessing health care</a:t>
            </a:r>
            <a:r>
              <a:rPr lang="en-AU" sz="1600" b="0" i="0" kern="1200" dirty="0">
                <a:solidFill>
                  <a:schemeClr val="tx1"/>
                </a:solidFill>
                <a:effectLst/>
                <a:latin typeface="+mn-lt"/>
                <a:ea typeface="+mn-ea"/>
                <a:cs typeface="+mn-cs"/>
              </a:rPr>
              <a:t>, human rights, and justice.</a:t>
            </a:r>
          </a:p>
          <a:p>
            <a:pPr fontAlgn="base"/>
            <a:endParaRPr lang="en-AU" sz="1600" b="0" i="0" kern="1200" dirty="0">
              <a:solidFill>
                <a:schemeClr val="tx1"/>
              </a:solidFill>
              <a:effectLst/>
              <a:latin typeface="+mn-lt"/>
              <a:ea typeface="+mn-ea"/>
              <a:cs typeface="+mn-cs"/>
            </a:endParaRPr>
          </a:p>
          <a:p>
            <a:pPr fontAlgn="base"/>
            <a:r>
              <a:rPr lang="en-AU" sz="1600" b="0" i="0" kern="1200" dirty="0">
                <a:solidFill>
                  <a:schemeClr val="tx1"/>
                </a:solidFill>
                <a:effectLst/>
                <a:latin typeface="+mn-lt"/>
                <a:ea typeface="+mn-ea"/>
                <a:cs typeface="+mn-cs"/>
              </a:rPr>
              <a:t>Eliminating the negative impact of stigma and discrimination against sex workers remains an objective of </a:t>
            </a:r>
            <a:r>
              <a:rPr lang="en-AU" sz="1600" b="0" i="0" u="sng" kern="1200" dirty="0">
                <a:solidFill>
                  <a:schemeClr val="tx1"/>
                </a:solidFill>
                <a:effectLst/>
                <a:latin typeface="+mn-lt"/>
                <a:ea typeface="+mn-ea"/>
                <a:cs typeface="+mn-cs"/>
                <a:hlinkClick r:id="rId4"/>
              </a:rPr>
              <a:t>Australia’s national strategies</a:t>
            </a:r>
            <a:r>
              <a:rPr lang="en-AU" sz="1600" b="0" i="0" kern="1200" dirty="0">
                <a:solidFill>
                  <a:schemeClr val="tx1"/>
                </a:solidFill>
                <a:effectLst/>
                <a:latin typeface="+mn-lt"/>
                <a:ea typeface="+mn-ea"/>
                <a:cs typeface="+mn-cs"/>
              </a:rPr>
              <a:t> tackling HIV, viral hepatitis, and sexually transmitted infections. Protecting sex workers from discrimination falls within </a:t>
            </a:r>
            <a:r>
              <a:rPr lang="en-AU" sz="1600" b="0" i="0" u="sng" kern="1200" dirty="0">
                <a:solidFill>
                  <a:schemeClr val="tx1"/>
                </a:solidFill>
                <a:effectLst/>
                <a:latin typeface="+mn-lt"/>
                <a:ea typeface="+mn-ea"/>
                <a:cs typeface="+mn-cs"/>
                <a:hlinkClick r:id="rId5"/>
              </a:rPr>
              <a:t>Australia’s international human rights obligations</a:t>
            </a:r>
            <a:r>
              <a:rPr lang="en-AU" sz="1600" b="0" i="0" kern="1200" dirty="0">
                <a:solidFill>
                  <a:schemeClr val="tx1"/>
                </a:solidFill>
                <a:effectLst/>
                <a:latin typeface="+mn-lt"/>
                <a:ea typeface="+mn-ea"/>
                <a:cs typeface="+mn-cs"/>
              </a:rPr>
              <a:t>.</a:t>
            </a:r>
          </a:p>
          <a:p>
            <a:endParaRPr lang="en-AU" sz="16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9A66E2-C822-461B-BDEA-77F620349FC3}"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85887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AD1A7-0DC5-4396-96C6-6B8B256402BD}"/>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en-AU" dirty="0"/>
          </a:p>
        </p:txBody>
      </p:sp>
      <p:sp>
        <p:nvSpPr>
          <p:cNvPr id="3" name="Subtitle 2">
            <a:extLst>
              <a:ext uri="{FF2B5EF4-FFF2-40B4-BE49-F238E27FC236}">
                <a16:creationId xmlns:a16="http://schemas.microsoft.com/office/drawing/2014/main" id="{1FAE5560-A04F-4164-8060-DCC0BFB640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9E7726B0-1FFE-4294-9B45-24374FCE28D1}"/>
              </a:ext>
            </a:extLst>
          </p:cNvPr>
          <p:cNvSpPr>
            <a:spLocks noGrp="1"/>
          </p:cNvSpPr>
          <p:nvPr>
            <p:ph type="dt" sz="half" idx="10"/>
          </p:nvPr>
        </p:nvSpPr>
        <p:spPr/>
        <p:txBody>
          <a:bodyPr/>
          <a:lstStyle/>
          <a:p>
            <a:r>
              <a:rPr lang="en-US" dirty="0" smtClean="0"/>
              <a:t>10</a:t>
            </a:r>
            <a:r>
              <a:rPr lang="en-US" baseline="30000" dirty="0" smtClean="0"/>
              <a:t>th</a:t>
            </a:r>
            <a:r>
              <a:rPr lang="en-US" dirty="0" smtClean="0"/>
              <a:t> May 2019</a:t>
            </a:r>
            <a:endParaRPr lang="en-AU" dirty="0"/>
          </a:p>
        </p:txBody>
      </p:sp>
      <p:sp>
        <p:nvSpPr>
          <p:cNvPr id="5" name="Footer Placeholder 4">
            <a:extLst>
              <a:ext uri="{FF2B5EF4-FFF2-40B4-BE49-F238E27FC236}">
                <a16:creationId xmlns:a16="http://schemas.microsoft.com/office/drawing/2014/main" id="{BE4F6E8B-80E3-4D51-B0A5-4ADA2346A591}"/>
              </a:ext>
            </a:extLst>
          </p:cNvPr>
          <p:cNvSpPr>
            <a:spLocks noGrp="1"/>
          </p:cNvSpPr>
          <p:nvPr>
            <p:ph type="ftr" sz="quarter" idx="11"/>
          </p:nvPr>
        </p:nvSpPr>
        <p:spPr/>
        <p:txBody>
          <a:bodyPr/>
          <a:lstStyle>
            <a:lvl1pPr>
              <a:defRPr/>
            </a:lvl1pPr>
          </a:lstStyle>
          <a:p>
            <a:r>
              <a:rPr lang="en-AU" dirty="0" smtClean="0"/>
              <a:t>Panel Discussion: Managing Workers Affected by Family Violence and Sexual Violence - Good Practice in the NT</a:t>
            </a:r>
            <a:endParaRPr lang="en-AU" dirty="0"/>
          </a:p>
        </p:txBody>
      </p:sp>
      <p:sp>
        <p:nvSpPr>
          <p:cNvPr id="6" name="Slide Number Placeholder 5">
            <a:extLst>
              <a:ext uri="{FF2B5EF4-FFF2-40B4-BE49-F238E27FC236}">
                <a16:creationId xmlns:a16="http://schemas.microsoft.com/office/drawing/2014/main" id="{854855CC-D6E5-46CC-BE6C-B123F85BDB8B}"/>
              </a:ext>
            </a:extLst>
          </p:cNvPr>
          <p:cNvSpPr>
            <a:spLocks noGrp="1"/>
          </p:cNvSpPr>
          <p:nvPr>
            <p:ph type="sldNum" sz="quarter" idx="12"/>
          </p:nvPr>
        </p:nvSpPr>
        <p:spPr>
          <a:xfrm>
            <a:off x="8499764" y="6356350"/>
            <a:ext cx="3460172" cy="365126"/>
          </a:xfrm>
        </p:spPr>
        <p:txBody>
          <a:bodyPr/>
          <a:lstStyle/>
          <a:p>
            <a:r>
              <a:rPr lang="en-US" dirty="0" smtClean="0"/>
              <a:t>Sharing and Strengthening Our Practices Conference </a:t>
            </a:r>
            <a:endParaRPr lang="en-AU" dirty="0" smtClean="0"/>
          </a:p>
          <a:p>
            <a:endParaRPr lang="en-AU" dirty="0"/>
          </a:p>
        </p:txBody>
      </p:sp>
    </p:spTree>
    <p:extLst>
      <p:ext uri="{BB962C8B-B14F-4D97-AF65-F5344CB8AC3E}">
        <p14:creationId xmlns:p14="http://schemas.microsoft.com/office/powerpoint/2010/main" val="2459231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1959B-DFF7-488F-8FFF-49FE7F1A5DE6}"/>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4CA9B0A0-0971-44DD-B6E9-D03A0EAB7AE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00C99D82-B8C7-485B-A504-9F054360B548}"/>
              </a:ext>
            </a:extLst>
          </p:cNvPr>
          <p:cNvSpPr>
            <a:spLocks noGrp="1"/>
          </p:cNvSpPr>
          <p:nvPr>
            <p:ph type="dt" sz="half" idx="10"/>
          </p:nvPr>
        </p:nvSpPr>
        <p:spPr/>
        <p:txBody>
          <a:bodyPr/>
          <a:lstStyle/>
          <a:p>
            <a:fld id="{AFF1C00D-D911-4572-BF3E-45694E860FAC}" type="datetimeFigureOut">
              <a:rPr lang="en-AU" smtClean="0"/>
              <a:t>6/06/2019</a:t>
            </a:fld>
            <a:endParaRPr lang="en-AU"/>
          </a:p>
        </p:txBody>
      </p:sp>
      <p:sp>
        <p:nvSpPr>
          <p:cNvPr id="5" name="Footer Placeholder 4">
            <a:extLst>
              <a:ext uri="{FF2B5EF4-FFF2-40B4-BE49-F238E27FC236}">
                <a16:creationId xmlns:a16="http://schemas.microsoft.com/office/drawing/2014/main" id="{BFB51525-7BA0-4FC4-BD7E-617EF1948DDC}"/>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DC92DA60-04EC-46D3-A921-CC58CE9A2103}"/>
              </a:ext>
            </a:extLst>
          </p:cNvPr>
          <p:cNvSpPr>
            <a:spLocks noGrp="1"/>
          </p:cNvSpPr>
          <p:nvPr>
            <p:ph type="sldNum" sz="quarter" idx="12"/>
          </p:nvPr>
        </p:nvSpPr>
        <p:spPr/>
        <p:txBody>
          <a:bodyPr/>
          <a:lstStyle/>
          <a:p>
            <a:fld id="{D93E457D-3541-4698-85C3-D2ADF1AA1EF9}" type="slidenum">
              <a:rPr lang="en-AU" smtClean="0"/>
              <a:t>‹#›</a:t>
            </a:fld>
            <a:endParaRPr lang="en-AU"/>
          </a:p>
        </p:txBody>
      </p:sp>
    </p:spTree>
    <p:extLst>
      <p:ext uri="{BB962C8B-B14F-4D97-AF65-F5344CB8AC3E}">
        <p14:creationId xmlns:p14="http://schemas.microsoft.com/office/powerpoint/2010/main" val="45647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C768E2-A911-4655-862F-5F98B31FE7F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5571D906-C39E-4235-8D16-70DB856B849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8812A66-E1B9-44C9-825A-357DBF592F80}"/>
              </a:ext>
            </a:extLst>
          </p:cNvPr>
          <p:cNvSpPr>
            <a:spLocks noGrp="1"/>
          </p:cNvSpPr>
          <p:nvPr>
            <p:ph type="dt" sz="half" idx="10"/>
          </p:nvPr>
        </p:nvSpPr>
        <p:spPr/>
        <p:txBody>
          <a:bodyPr/>
          <a:lstStyle/>
          <a:p>
            <a:fld id="{AFF1C00D-D911-4572-BF3E-45694E860FAC}" type="datetimeFigureOut">
              <a:rPr lang="en-AU" smtClean="0"/>
              <a:t>6/06/2019</a:t>
            </a:fld>
            <a:endParaRPr lang="en-AU"/>
          </a:p>
        </p:txBody>
      </p:sp>
      <p:sp>
        <p:nvSpPr>
          <p:cNvPr id="5" name="Footer Placeholder 4">
            <a:extLst>
              <a:ext uri="{FF2B5EF4-FFF2-40B4-BE49-F238E27FC236}">
                <a16:creationId xmlns:a16="http://schemas.microsoft.com/office/drawing/2014/main" id="{A6BBB140-ACFF-4DCD-970B-BD75E42C8F0B}"/>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14BD6E7-0248-4B86-85A4-6F997D935A09}"/>
              </a:ext>
            </a:extLst>
          </p:cNvPr>
          <p:cNvSpPr>
            <a:spLocks noGrp="1"/>
          </p:cNvSpPr>
          <p:nvPr>
            <p:ph type="sldNum" sz="quarter" idx="12"/>
          </p:nvPr>
        </p:nvSpPr>
        <p:spPr/>
        <p:txBody>
          <a:bodyPr/>
          <a:lstStyle/>
          <a:p>
            <a:fld id="{D93E457D-3541-4698-85C3-D2ADF1AA1EF9}" type="slidenum">
              <a:rPr lang="en-AU" smtClean="0"/>
              <a:t>‹#›</a:t>
            </a:fld>
            <a:endParaRPr lang="en-AU"/>
          </a:p>
        </p:txBody>
      </p:sp>
    </p:spTree>
    <p:extLst>
      <p:ext uri="{BB962C8B-B14F-4D97-AF65-F5344CB8AC3E}">
        <p14:creationId xmlns:p14="http://schemas.microsoft.com/office/powerpoint/2010/main" val="20338328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CA80844-EB45-4D9D-A74D-BA8862D62B5C}" type="datetimeFigureOut">
              <a:rPr kumimoji="0" lang="en-AU"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6/06/2019</a:t>
            </a:fld>
            <a:endParaRPr kumimoji="0" lang="en-AU"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C09269B-0F7C-47A7-AED7-A4F339A5C1F6}" type="slidenum">
              <a:rPr kumimoji="0" lang="en-AU"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AU"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4243779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CA80844-EB45-4D9D-A74D-BA8862D62B5C}" type="datetimeFigureOut">
              <a:rPr kumimoji="0" lang="en-AU"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6/06/2019</a:t>
            </a:fld>
            <a:endParaRPr kumimoji="0" lang="en-AU"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C09269B-0F7C-47A7-AED7-A4F339A5C1F6}" type="slidenum">
              <a:rPr kumimoji="0" lang="en-AU"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AU"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6320768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CA80844-EB45-4D9D-A74D-BA8862D62B5C}" type="datetimeFigureOut">
              <a:rPr kumimoji="0" lang="en-AU"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6/06/2019</a:t>
            </a:fld>
            <a:endParaRPr kumimoji="0" lang="en-AU"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C09269B-0F7C-47A7-AED7-A4F339A5C1F6}" type="slidenum">
              <a:rPr kumimoji="0" lang="en-AU"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AU"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7848354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CA80844-EB45-4D9D-A74D-BA8862D62B5C}" type="datetimeFigureOut">
              <a:rPr kumimoji="0" lang="en-AU"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6/06/2019</a:t>
            </a:fld>
            <a:endParaRPr kumimoji="0" lang="en-AU"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C09269B-0F7C-47A7-AED7-A4F339A5C1F6}" type="slidenum">
              <a:rPr kumimoji="0" lang="en-AU"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AU"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2091838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CA80844-EB45-4D9D-A74D-BA8862D62B5C}" type="datetimeFigureOut">
              <a:rPr kumimoji="0" lang="en-AU"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6/06/2019</a:t>
            </a:fld>
            <a:endParaRPr kumimoji="0" lang="en-AU"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8" name="Footer Placeholder 7"/>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C09269B-0F7C-47A7-AED7-A4F339A5C1F6}" type="slidenum">
              <a:rPr kumimoji="0" lang="en-AU"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AU"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4321657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CA80844-EB45-4D9D-A74D-BA8862D62B5C}" type="datetimeFigureOut">
              <a:rPr kumimoji="0" lang="en-AU"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6/06/2019</a:t>
            </a:fld>
            <a:endParaRPr kumimoji="0" lang="en-AU"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C09269B-0F7C-47A7-AED7-A4F339A5C1F6}" type="slidenum">
              <a:rPr kumimoji="0" lang="en-AU"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AU"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984753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CA80844-EB45-4D9D-A74D-BA8862D62B5C}" type="datetimeFigureOut">
              <a:rPr kumimoji="0" lang="en-AU"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6/06/2019</a:t>
            </a:fld>
            <a:endParaRPr kumimoji="0" lang="en-AU"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3" name="Footer Placeholder 2"/>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C09269B-0F7C-47A7-AED7-A4F339A5C1F6}" type="slidenum">
              <a:rPr kumimoji="0" lang="en-AU"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AU"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5259987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CA80844-EB45-4D9D-A74D-BA8862D62B5C}" type="datetimeFigureOut">
              <a:rPr kumimoji="0" lang="en-AU"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6/06/2019</a:t>
            </a:fld>
            <a:endParaRPr kumimoji="0" lang="en-AU"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C09269B-0F7C-47A7-AED7-A4F339A5C1F6}" type="slidenum">
              <a:rPr kumimoji="0" lang="en-AU"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AU"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186011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extBox 7"/>
          <p:cNvSpPr txBox="1"/>
          <p:nvPr userDrawn="1"/>
        </p:nvSpPr>
        <p:spPr>
          <a:xfrm>
            <a:off x="0" y="6356350"/>
            <a:ext cx="12192000" cy="369332"/>
          </a:xfrm>
          <a:prstGeom prst="rect">
            <a:avLst/>
          </a:prstGeom>
          <a:solidFill>
            <a:srgbClr val="FF0000"/>
          </a:solidFill>
        </p:spPr>
        <p:txBody>
          <a:bodyPr wrap="square" rtlCol="0">
            <a:spAutoFit/>
          </a:bodyPr>
          <a:lstStyle/>
          <a:p>
            <a:endParaRPr lang="en-AU"/>
          </a:p>
        </p:txBody>
      </p:sp>
      <p:sp>
        <p:nvSpPr>
          <p:cNvPr id="2" name="Title 1">
            <a:extLst>
              <a:ext uri="{FF2B5EF4-FFF2-40B4-BE49-F238E27FC236}">
                <a16:creationId xmlns:a16="http://schemas.microsoft.com/office/drawing/2014/main" id="{8C24AB18-F32F-4E80-BCD4-4C8CEFE67C1C}"/>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CFFAE082-9A56-4570-BDB4-AEA982BD0AE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5C6448D-2B9B-400A-A232-339D981EC4E2}"/>
              </a:ext>
            </a:extLst>
          </p:cNvPr>
          <p:cNvSpPr>
            <a:spLocks noGrp="1"/>
          </p:cNvSpPr>
          <p:nvPr>
            <p:ph type="dt" sz="half" idx="10"/>
          </p:nvPr>
        </p:nvSpPr>
        <p:spPr/>
        <p:txBody>
          <a:bodyPr/>
          <a:lstStyle/>
          <a:p>
            <a:r>
              <a:rPr lang="en-AU"/>
              <a:t>14/11/2018</a:t>
            </a:r>
          </a:p>
        </p:txBody>
      </p:sp>
      <p:sp>
        <p:nvSpPr>
          <p:cNvPr id="5" name="Footer Placeholder 4">
            <a:extLst>
              <a:ext uri="{FF2B5EF4-FFF2-40B4-BE49-F238E27FC236}">
                <a16:creationId xmlns:a16="http://schemas.microsoft.com/office/drawing/2014/main" id="{5D04C5A1-6617-4F92-8A30-E12F6939507F}"/>
              </a:ext>
            </a:extLst>
          </p:cNvPr>
          <p:cNvSpPr>
            <a:spLocks noGrp="1"/>
          </p:cNvSpPr>
          <p:nvPr>
            <p:ph type="ftr" sz="quarter" idx="11"/>
          </p:nvPr>
        </p:nvSpPr>
        <p:spPr>
          <a:xfrm>
            <a:off x="4833257" y="6356350"/>
            <a:ext cx="2185852" cy="365125"/>
          </a:xfrm>
        </p:spPr>
        <p:txBody>
          <a:bodyPr/>
          <a:lstStyle>
            <a:lvl1pPr>
              <a:defRPr lang="en-AU" sz="1200" kern="1200" dirty="0">
                <a:solidFill>
                  <a:schemeClr val="tx1">
                    <a:tint val="75000"/>
                  </a:schemeClr>
                </a:solidFill>
                <a:latin typeface="+mn-lt"/>
                <a:ea typeface="+mn-ea"/>
                <a:cs typeface="+mn-cs"/>
              </a:defRPr>
            </a:lvl1pPr>
          </a:lstStyle>
          <a:p>
            <a:endParaRPr lang="en-AU"/>
          </a:p>
        </p:txBody>
      </p:sp>
    </p:spTree>
    <p:extLst>
      <p:ext uri="{BB962C8B-B14F-4D97-AF65-F5344CB8AC3E}">
        <p14:creationId xmlns:p14="http://schemas.microsoft.com/office/powerpoint/2010/main" val="18192962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C09269B-0F7C-47A7-AED7-A4F339A5C1F6}" type="slidenum">
              <a:rPr kumimoji="0" lang="en-AU"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AU"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CA80844-EB45-4D9D-A74D-BA8862D62B5C}" type="datetimeFigureOut">
              <a:rPr kumimoji="0" lang="en-AU"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6/06/2019</a:t>
            </a:fld>
            <a:endParaRPr kumimoji="0" lang="en-AU"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7055617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CA80844-EB45-4D9D-A74D-BA8862D62B5C}" type="datetimeFigureOut">
              <a:rPr kumimoji="0" lang="en-AU"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6/06/2019</a:t>
            </a:fld>
            <a:endParaRPr kumimoji="0" lang="en-AU"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C09269B-0F7C-47A7-AED7-A4F339A5C1F6}" type="slidenum">
              <a:rPr kumimoji="0" lang="en-AU"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AU"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0580014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CA80844-EB45-4D9D-A74D-BA8862D62B5C}" type="datetimeFigureOut">
              <a:rPr kumimoji="0" lang="en-AU"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6/06/2019</a:t>
            </a:fld>
            <a:endParaRPr kumimoji="0" lang="en-AU"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C09269B-0F7C-47A7-AED7-A4F339A5C1F6}" type="slidenum">
              <a:rPr kumimoji="0" lang="en-AU"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AU"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a:ln w="3175" cmpd="sng">
                  <a:noFill/>
                </a:ln>
                <a:solidFill>
                  <a:srgbClr val="5FCBEF">
                    <a:lumMod val="60000"/>
                    <a:lumOff val="40000"/>
                  </a:srgbClr>
                </a:solidFill>
                <a:effectLst/>
                <a:uLnTx/>
                <a:uFillTx/>
                <a:latin typeface="Arial"/>
                <a:ea typeface="+mn-ea"/>
                <a:cs typeface="+mn-cs"/>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a:ln w="3175" cmpd="sng">
                  <a:noFill/>
                </a:ln>
                <a:solidFill>
                  <a:srgbClr val="5FCBEF">
                    <a:lumMod val="60000"/>
                    <a:lumOff val="40000"/>
                  </a:srgbClr>
                </a:solidFill>
                <a:effectLst/>
                <a:uLnTx/>
                <a:uFillTx/>
                <a:latin typeface="Arial"/>
                <a:ea typeface="+mn-ea"/>
                <a:cs typeface="+mn-cs"/>
              </a:rPr>
              <a:t>”</a:t>
            </a:r>
          </a:p>
        </p:txBody>
      </p:sp>
    </p:spTree>
    <p:extLst>
      <p:ext uri="{BB962C8B-B14F-4D97-AF65-F5344CB8AC3E}">
        <p14:creationId xmlns:p14="http://schemas.microsoft.com/office/powerpoint/2010/main" val="31548771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CA80844-EB45-4D9D-A74D-BA8862D62B5C}" type="datetimeFigureOut">
              <a:rPr kumimoji="0" lang="en-AU"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6/06/2019</a:t>
            </a:fld>
            <a:endParaRPr kumimoji="0" lang="en-AU"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C09269B-0F7C-47A7-AED7-A4F339A5C1F6}" type="slidenum">
              <a:rPr kumimoji="0" lang="en-AU"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AU"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3759401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CA80844-EB45-4D9D-A74D-BA8862D62B5C}" type="datetimeFigureOut">
              <a:rPr kumimoji="0" lang="en-AU"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6/06/2019</a:t>
            </a:fld>
            <a:endParaRPr kumimoji="0" lang="en-AU"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C09269B-0F7C-47A7-AED7-A4F339A5C1F6}" type="slidenum">
              <a:rPr kumimoji="0" lang="en-AU"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AU"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a:ln w="3175" cmpd="sng">
                  <a:noFill/>
                </a:ln>
                <a:solidFill>
                  <a:srgbClr val="5FCBEF">
                    <a:lumMod val="60000"/>
                    <a:lumOff val="40000"/>
                  </a:srgbClr>
                </a:solidFill>
                <a:effectLst/>
                <a:uLnTx/>
                <a:uFillTx/>
                <a:latin typeface="Arial"/>
                <a:ea typeface="+mn-ea"/>
                <a:cs typeface="+mn-cs"/>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a:ln w="3175" cmpd="sng">
                  <a:noFill/>
                </a:ln>
                <a:solidFill>
                  <a:srgbClr val="5FCBEF">
                    <a:lumMod val="60000"/>
                    <a:lumOff val="40000"/>
                  </a:srgbClr>
                </a:solidFill>
                <a:effectLst/>
                <a:uLnTx/>
                <a:uFillTx/>
                <a:latin typeface="Arial"/>
                <a:ea typeface="+mn-ea"/>
                <a:cs typeface="+mn-cs"/>
              </a:rPr>
              <a:t>”</a:t>
            </a:r>
          </a:p>
        </p:txBody>
      </p:sp>
    </p:spTree>
    <p:extLst>
      <p:ext uri="{BB962C8B-B14F-4D97-AF65-F5344CB8AC3E}">
        <p14:creationId xmlns:p14="http://schemas.microsoft.com/office/powerpoint/2010/main" val="27029865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CA80844-EB45-4D9D-A74D-BA8862D62B5C}" type="datetimeFigureOut">
              <a:rPr kumimoji="0" lang="en-AU"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6/06/2019</a:t>
            </a:fld>
            <a:endParaRPr kumimoji="0" lang="en-AU"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C09269B-0F7C-47A7-AED7-A4F339A5C1F6}" type="slidenum">
              <a:rPr kumimoji="0" lang="en-AU"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AU"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0588034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CA80844-EB45-4D9D-A74D-BA8862D62B5C}" type="datetimeFigureOut">
              <a:rPr kumimoji="0" lang="en-AU"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6/06/2019</a:t>
            </a:fld>
            <a:endParaRPr kumimoji="0" lang="en-AU"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C09269B-0F7C-47A7-AED7-A4F339A5C1F6}" type="slidenum">
              <a:rPr kumimoji="0" lang="en-AU"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AU"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2953556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CA80844-EB45-4D9D-A74D-BA8862D62B5C}" type="datetimeFigureOut">
              <a:rPr kumimoji="0" lang="en-AU"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6/06/2019</a:t>
            </a:fld>
            <a:endParaRPr kumimoji="0" lang="en-AU"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C09269B-0F7C-47A7-AED7-A4F339A5C1F6}" type="slidenum">
              <a:rPr kumimoji="0" lang="en-AU"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AU"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9085269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D35568F6-8BD6-4EF9-8F17-4744AE26AD8F}" type="datetime1">
              <a:rPr lang="en-AU"/>
              <a:pPr>
                <a:defRPr/>
              </a:pPr>
              <a:t>6/06/2019</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A6F8EB9-C14C-45E1-A624-DEDC51E5880C}" type="slidenum">
              <a:rPr lang="en-AU"/>
              <a:pPr>
                <a:defRPr/>
              </a:pPr>
              <a:t>‹#›</a:t>
            </a:fld>
            <a:endParaRPr lang="en-AU"/>
          </a:p>
        </p:txBody>
      </p:sp>
    </p:spTree>
    <p:extLst>
      <p:ext uri="{BB962C8B-B14F-4D97-AF65-F5344CB8AC3E}">
        <p14:creationId xmlns:p14="http://schemas.microsoft.com/office/powerpoint/2010/main" val="38550578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1CB8796-E729-4FEC-98A8-EFB19BB422D3}" type="datetime1">
              <a:rPr lang="en-AU"/>
              <a:pPr>
                <a:defRPr/>
              </a:pPr>
              <a:t>6/06/2019</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6636C47-7BB1-4656-8E9F-FB787C21D254}" type="slidenum">
              <a:rPr lang="en-AU"/>
              <a:pPr>
                <a:defRPr/>
              </a:pPr>
              <a:t>‹#›</a:t>
            </a:fld>
            <a:endParaRPr lang="en-AU"/>
          </a:p>
        </p:txBody>
      </p:sp>
    </p:spTree>
    <p:extLst>
      <p:ext uri="{BB962C8B-B14F-4D97-AF65-F5344CB8AC3E}">
        <p14:creationId xmlns:p14="http://schemas.microsoft.com/office/powerpoint/2010/main" val="2235803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8FD0B-0C69-4A17-940E-CD54A84C93A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53D3DB1E-BB4A-4B1F-B277-41F9B4F992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1B0F636-CB2F-4094-989B-07AEDD9E5E6C}"/>
              </a:ext>
            </a:extLst>
          </p:cNvPr>
          <p:cNvSpPr>
            <a:spLocks noGrp="1"/>
          </p:cNvSpPr>
          <p:nvPr>
            <p:ph type="dt" sz="half" idx="10"/>
          </p:nvPr>
        </p:nvSpPr>
        <p:spPr/>
        <p:txBody>
          <a:bodyPr/>
          <a:lstStyle/>
          <a:p>
            <a:fld id="{AFF1C00D-D911-4572-BF3E-45694E860FAC}" type="datetimeFigureOut">
              <a:rPr lang="en-AU" smtClean="0"/>
              <a:t>6/06/2019</a:t>
            </a:fld>
            <a:endParaRPr lang="en-AU"/>
          </a:p>
        </p:txBody>
      </p:sp>
      <p:sp>
        <p:nvSpPr>
          <p:cNvPr id="5" name="Footer Placeholder 4">
            <a:extLst>
              <a:ext uri="{FF2B5EF4-FFF2-40B4-BE49-F238E27FC236}">
                <a16:creationId xmlns:a16="http://schemas.microsoft.com/office/drawing/2014/main" id="{7B080D50-9777-4956-AEC6-933117F9DFF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F932962-8864-4611-85F8-F38CC6DC6A9A}"/>
              </a:ext>
            </a:extLst>
          </p:cNvPr>
          <p:cNvSpPr>
            <a:spLocks noGrp="1"/>
          </p:cNvSpPr>
          <p:nvPr>
            <p:ph type="sldNum" sz="quarter" idx="12"/>
          </p:nvPr>
        </p:nvSpPr>
        <p:spPr/>
        <p:txBody>
          <a:bodyPr/>
          <a:lstStyle/>
          <a:p>
            <a:fld id="{D93E457D-3541-4698-85C3-D2ADF1AA1EF9}" type="slidenum">
              <a:rPr lang="en-AU" smtClean="0"/>
              <a:t>‹#›</a:t>
            </a:fld>
            <a:endParaRPr lang="en-AU"/>
          </a:p>
        </p:txBody>
      </p:sp>
    </p:spTree>
    <p:extLst>
      <p:ext uri="{BB962C8B-B14F-4D97-AF65-F5344CB8AC3E}">
        <p14:creationId xmlns:p14="http://schemas.microsoft.com/office/powerpoint/2010/main" val="15297798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533607EE-4F03-423B-8F8E-45F116CA7C5F}" type="datetime1">
              <a:rPr lang="en-AU"/>
              <a:pPr>
                <a:defRPr/>
              </a:pPr>
              <a:t>6/06/2019</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15D3F15-0F89-4766-A089-5E0BD7A3050D}" type="slidenum">
              <a:rPr lang="en-AU"/>
              <a:pPr>
                <a:defRPr/>
              </a:pPr>
              <a:t>‹#›</a:t>
            </a:fld>
            <a:endParaRPr lang="en-AU"/>
          </a:p>
        </p:txBody>
      </p:sp>
    </p:spTree>
    <p:extLst>
      <p:ext uri="{BB962C8B-B14F-4D97-AF65-F5344CB8AC3E}">
        <p14:creationId xmlns:p14="http://schemas.microsoft.com/office/powerpoint/2010/main" val="6179321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BE1EFF4-5453-4D53-9D31-E5E7E20714E4}" type="datetime1">
              <a:rPr lang="en-AU"/>
              <a:pPr>
                <a:defRPr/>
              </a:pPr>
              <a:t>6/06/2019</a:t>
            </a:fld>
            <a:endParaRPr lang="en-AU"/>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9144C4C-3DF0-4635-8690-C339F99B6936}" type="slidenum">
              <a:rPr lang="en-AU"/>
              <a:pPr>
                <a:defRPr/>
              </a:pPr>
              <a:t>‹#›</a:t>
            </a:fld>
            <a:endParaRPr lang="en-AU"/>
          </a:p>
        </p:txBody>
      </p:sp>
    </p:spTree>
    <p:extLst>
      <p:ext uri="{BB962C8B-B14F-4D97-AF65-F5344CB8AC3E}">
        <p14:creationId xmlns:p14="http://schemas.microsoft.com/office/powerpoint/2010/main" val="13940323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730D5122-3596-4E79-9584-889D638588E9}" type="datetime1">
              <a:rPr lang="en-AU"/>
              <a:pPr>
                <a:defRPr/>
              </a:pPr>
              <a:t>6/06/2019</a:t>
            </a:fld>
            <a:endParaRPr lang="en-AU"/>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7B9E093-3040-4044-813E-AD7A426CB170}" type="slidenum">
              <a:rPr lang="en-AU"/>
              <a:pPr>
                <a:defRPr/>
              </a:pPr>
              <a:t>‹#›</a:t>
            </a:fld>
            <a:endParaRPr lang="en-AU"/>
          </a:p>
        </p:txBody>
      </p:sp>
    </p:spTree>
    <p:extLst>
      <p:ext uri="{BB962C8B-B14F-4D97-AF65-F5344CB8AC3E}">
        <p14:creationId xmlns:p14="http://schemas.microsoft.com/office/powerpoint/2010/main" val="23461007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0EF8CDF9-7909-42A8-8E10-A0DD25C2E91B}" type="datetime1">
              <a:rPr lang="en-AU"/>
              <a:pPr>
                <a:defRPr/>
              </a:pPr>
              <a:t>6/06/2019</a:t>
            </a:fld>
            <a:endParaRPr lang="en-AU"/>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A111503-05FB-4AB6-858A-669498ED0FCF}" type="slidenum">
              <a:rPr lang="en-AU"/>
              <a:pPr>
                <a:defRPr/>
              </a:pPr>
              <a:t>‹#›</a:t>
            </a:fld>
            <a:endParaRPr lang="en-AU"/>
          </a:p>
        </p:txBody>
      </p:sp>
    </p:spTree>
    <p:extLst>
      <p:ext uri="{BB962C8B-B14F-4D97-AF65-F5344CB8AC3E}">
        <p14:creationId xmlns:p14="http://schemas.microsoft.com/office/powerpoint/2010/main" val="27946726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7F984FA-4E24-489F-8703-5A5CF6879517}" type="datetime1">
              <a:rPr lang="en-AU"/>
              <a:pPr>
                <a:defRPr/>
              </a:pPr>
              <a:t>6/06/2019</a:t>
            </a:fld>
            <a:endParaRPr lang="en-AU"/>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BC129ED-41BE-4FA0-BCF7-9BF679654ACA}" type="slidenum">
              <a:rPr lang="en-AU"/>
              <a:pPr>
                <a:defRPr/>
              </a:pPr>
              <a:t>‹#›</a:t>
            </a:fld>
            <a:endParaRPr lang="en-AU"/>
          </a:p>
        </p:txBody>
      </p:sp>
    </p:spTree>
    <p:extLst>
      <p:ext uri="{BB962C8B-B14F-4D97-AF65-F5344CB8AC3E}">
        <p14:creationId xmlns:p14="http://schemas.microsoft.com/office/powerpoint/2010/main" val="16616563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D0C3408-B7AB-4DEF-BBE3-A85B270D28D4}" type="datetime1">
              <a:rPr lang="en-AU"/>
              <a:pPr>
                <a:defRPr/>
              </a:pPr>
              <a:t>6/06/2019</a:t>
            </a:fld>
            <a:endParaRPr lang="en-AU"/>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B1D96A0-F405-4EC5-AFE1-95D65110F718}" type="slidenum">
              <a:rPr lang="en-AU"/>
              <a:pPr>
                <a:defRPr/>
              </a:pPr>
              <a:t>‹#›</a:t>
            </a:fld>
            <a:endParaRPr lang="en-AU"/>
          </a:p>
        </p:txBody>
      </p:sp>
    </p:spTree>
    <p:extLst>
      <p:ext uri="{BB962C8B-B14F-4D97-AF65-F5344CB8AC3E}">
        <p14:creationId xmlns:p14="http://schemas.microsoft.com/office/powerpoint/2010/main" val="4571185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278A04C-2AAD-485B-A10C-7A749733E364}" type="datetime1">
              <a:rPr lang="en-AU"/>
              <a:pPr>
                <a:defRPr/>
              </a:pPr>
              <a:t>6/06/2019</a:t>
            </a:fld>
            <a:endParaRPr lang="en-AU"/>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0926CE3-5405-423B-A437-08C2773C5BAC}" type="slidenum">
              <a:rPr lang="en-AU"/>
              <a:pPr>
                <a:defRPr/>
              </a:pPr>
              <a:t>‹#›</a:t>
            </a:fld>
            <a:endParaRPr lang="en-AU"/>
          </a:p>
        </p:txBody>
      </p:sp>
    </p:spTree>
    <p:extLst>
      <p:ext uri="{BB962C8B-B14F-4D97-AF65-F5344CB8AC3E}">
        <p14:creationId xmlns:p14="http://schemas.microsoft.com/office/powerpoint/2010/main" val="9335322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AE9BFAD-BA03-4E8D-AAEF-B80EF87FE9FC}" type="datetime1">
              <a:rPr lang="en-AU"/>
              <a:pPr>
                <a:defRPr/>
              </a:pPr>
              <a:t>6/06/2019</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563128A-83BE-441E-9D22-BE1A2EFC2FB8}" type="slidenum">
              <a:rPr lang="en-AU"/>
              <a:pPr>
                <a:defRPr/>
              </a:pPr>
              <a:t>‹#›</a:t>
            </a:fld>
            <a:endParaRPr lang="en-AU"/>
          </a:p>
        </p:txBody>
      </p:sp>
    </p:spTree>
    <p:extLst>
      <p:ext uri="{BB962C8B-B14F-4D97-AF65-F5344CB8AC3E}">
        <p14:creationId xmlns:p14="http://schemas.microsoft.com/office/powerpoint/2010/main" val="37163704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CBE0657-F3AE-4933-9AD7-CD7AFBFF98FA}" type="datetime1">
              <a:rPr lang="en-AU"/>
              <a:pPr>
                <a:defRPr/>
              </a:pPr>
              <a:t>6/06/2019</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AA43E9B-0FFA-4F15-9DEF-4B543CF2137F}" type="slidenum">
              <a:rPr lang="en-AU"/>
              <a:pPr>
                <a:defRPr/>
              </a:pPr>
              <a:t>‹#›</a:t>
            </a:fld>
            <a:endParaRPr lang="en-AU"/>
          </a:p>
        </p:txBody>
      </p:sp>
    </p:spTree>
    <p:extLst>
      <p:ext uri="{BB962C8B-B14F-4D97-AF65-F5344CB8AC3E}">
        <p14:creationId xmlns:p14="http://schemas.microsoft.com/office/powerpoint/2010/main" val="2038233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34425-55B8-4F73-B212-330448C374D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672525C7-D989-48D3-A774-BA8E2DBFCEC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066CF54D-5D4B-4E0E-8B2C-B63A9A8CB54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9FD013EA-9CC6-4924-9DE4-B1ED73FF3C21}"/>
              </a:ext>
            </a:extLst>
          </p:cNvPr>
          <p:cNvSpPr>
            <a:spLocks noGrp="1"/>
          </p:cNvSpPr>
          <p:nvPr>
            <p:ph type="dt" sz="half" idx="10"/>
          </p:nvPr>
        </p:nvSpPr>
        <p:spPr/>
        <p:txBody>
          <a:bodyPr/>
          <a:lstStyle/>
          <a:p>
            <a:fld id="{AFF1C00D-D911-4572-BF3E-45694E860FAC}" type="datetimeFigureOut">
              <a:rPr lang="en-AU" smtClean="0"/>
              <a:t>6/06/2019</a:t>
            </a:fld>
            <a:endParaRPr lang="en-AU"/>
          </a:p>
        </p:txBody>
      </p:sp>
      <p:sp>
        <p:nvSpPr>
          <p:cNvPr id="6" name="Footer Placeholder 5">
            <a:extLst>
              <a:ext uri="{FF2B5EF4-FFF2-40B4-BE49-F238E27FC236}">
                <a16:creationId xmlns:a16="http://schemas.microsoft.com/office/drawing/2014/main" id="{2702305B-772F-4A0F-B2B0-6FD59446569F}"/>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60B77E12-0771-4D41-A983-BCF6DFA65F6D}"/>
              </a:ext>
            </a:extLst>
          </p:cNvPr>
          <p:cNvSpPr>
            <a:spLocks noGrp="1"/>
          </p:cNvSpPr>
          <p:nvPr>
            <p:ph type="sldNum" sz="quarter" idx="12"/>
          </p:nvPr>
        </p:nvSpPr>
        <p:spPr/>
        <p:txBody>
          <a:bodyPr/>
          <a:lstStyle/>
          <a:p>
            <a:fld id="{D93E457D-3541-4698-85C3-D2ADF1AA1EF9}" type="slidenum">
              <a:rPr lang="en-AU" smtClean="0"/>
              <a:t>‹#›</a:t>
            </a:fld>
            <a:endParaRPr lang="en-AU"/>
          </a:p>
        </p:txBody>
      </p:sp>
    </p:spTree>
    <p:extLst>
      <p:ext uri="{BB962C8B-B14F-4D97-AF65-F5344CB8AC3E}">
        <p14:creationId xmlns:p14="http://schemas.microsoft.com/office/powerpoint/2010/main" val="3279447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2DE58-8300-4033-8A0C-1F63AB9F1EBD}"/>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39B0598F-C4F1-4BF7-AB3A-C1BF4B0223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DD42D7C-C84D-4464-9ED9-82BE1956F92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71894994-2342-4386-B254-B40F22BDC1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1BD8DBF-58D3-4B60-9B89-0D24C7DB660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DB52900F-490D-4305-8D31-441CDEF73A13}"/>
              </a:ext>
            </a:extLst>
          </p:cNvPr>
          <p:cNvSpPr>
            <a:spLocks noGrp="1"/>
          </p:cNvSpPr>
          <p:nvPr>
            <p:ph type="dt" sz="half" idx="10"/>
          </p:nvPr>
        </p:nvSpPr>
        <p:spPr/>
        <p:txBody>
          <a:bodyPr/>
          <a:lstStyle/>
          <a:p>
            <a:fld id="{AFF1C00D-D911-4572-BF3E-45694E860FAC}" type="datetimeFigureOut">
              <a:rPr lang="en-AU" smtClean="0"/>
              <a:t>6/06/2019</a:t>
            </a:fld>
            <a:endParaRPr lang="en-AU"/>
          </a:p>
        </p:txBody>
      </p:sp>
      <p:sp>
        <p:nvSpPr>
          <p:cNvPr id="8" name="Footer Placeholder 7">
            <a:extLst>
              <a:ext uri="{FF2B5EF4-FFF2-40B4-BE49-F238E27FC236}">
                <a16:creationId xmlns:a16="http://schemas.microsoft.com/office/drawing/2014/main" id="{E7CEE937-FC41-41A6-8CE3-54252664FAD1}"/>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6D4C3083-9753-4FB0-8434-55CE51663ED1}"/>
              </a:ext>
            </a:extLst>
          </p:cNvPr>
          <p:cNvSpPr>
            <a:spLocks noGrp="1"/>
          </p:cNvSpPr>
          <p:nvPr>
            <p:ph type="sldNum" sz="quarter" idx="12"/>
          </p:nvPr>
        </p:nvSpPr>
        <p:spPr/>
        <p:txBody>
          <a:bodyPr/>
          <a:lstStyle/>
          <a:p>
            <a:fld id="{D93E457D-3541-4698-85C3-D2ADF1AA1EF9}" type="slidenum">
              <a:rPr lang="en-AU" smtClean="0"/>
              <a:t>‹#›</a:t>
            </a:fld>
            <a:endParaRPr lang="en-AU"/>
          </a:p>
        </p:txBody>
      </p:sp>
    </p:spTree>
    <p:extLst>
      <p:ext uri="{BB962C8B-B14F-4D97-AF65-F5344CB8AC3E}">
        <p14:creationId xmlns:p14="http://schemas.microsoft.com/office/powerpoint/2010/main" val="3277774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16B23-A47C-44D1-B680-BE7154A6A82E}"/>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33A7C418-3A19-46D8-A6E3-D86DE22E3E36}"/>
              </a:ext>
            </a:extLst>
          </p:cNvPr>
          <p:cNvSpPr>
            <a:spLocks noGrp="1"/>
          </p:cNvSpPr>
          <p:nvPr>
            <p:ph type="dt" sz="half" idx="10"/>
          </p:nvPr>
        </p:nvSpPr>
        <p:spPr/>
        <p:txBody>
          <a:bodyPr/>
          <a:lstStyle/>
          <a:p>
            <a:fld id="{AFF1C00D-D911-4572-BF3E-45694E860FAC}" type="datetimeFigureOut">
              <a:rPr lang="en-AU" smtClean="0"/>
              <a:t>6/06/2019</a:t>
            </a:fld>
            <a:endParaRPr lang="en-AU"/>
          </a:p>
        </p:txBody>
      </p:sp>
      <p:sp>
        <p:nvSpPr>
          <p:cNvPr id="4" name="Footer Placeholder 3">
            <a:extLst>
              <a:ext uri="{FF2B5EF4-FFF2-40B4-BE49-F238E27FC236}">
                <a16:creationId xmlns:a16="http://schemas.microsoft.com/office/drawing/2014/main" id="{7DC7D5E8-D3C4-4CC7-B67B-D6B8EE9AFEB2}"/>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28579855-35F3-4209-9E73-2A295FE7FD0F}"/>
              </a:ext>
            </a:extLst>
          </p:cNvPr>
          <p:cNvSpPr>
            <a:spLocks noGrp="1"/>
          </p:cNvSpPr>
          <p:nvPr>
            <p:ph type="sldNum" sz="quarter" idx="12"/>
          </p:nvPr>
        </p:nvSpPr>
        <p:spPr/>
        <p:txBody>
          <a:bodyPr/>
          <a:lstStyle/>
          <a:p>
            <a:fld id="{D93E457D-3541-4698-85C3-D2ADF1AA1EF9}" type="slidenum">
              <a:rPr lang="en-AU" smtClean="0"/>
              <a:t>‹#›</a:t>
            </a:fld>
            <a:endParaRPr lang="en-AU"/>
          </a:p>
        </p:txBody>
      </p:sp>
    </p:spTree>
    <p:extLst>
      <p:ext uri="{BB962C8B-B14F-4D97-AF65-F5344CB8AC3E}">
        <p14:creationId xmlns:p14="http://schemas.microsoft.com/office/powerpoint/2010/main" val="1245194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20BE28-787E-40FF-8EF5-CEBA525FC9D6}"/>
              </a:ext>
            </a:extLst>
          </p:cNvPr>
          <p:cNvSpPr>
            <a:spLocks noGrp="1"/>
          </p:cNvSpPr>
          <p:nvPr>
            <p:ph type="dt" sz="half" idx="10"/>
          </p:nvPr>
        </p:nvSpPr>
        <p:spPr/>
        <p:txBody>
          <a:bodyPr/>
          <a:lstStyle/>
          <a:p>
            <a:fld id="{AFF1C00D-D911-4572-BF3E-45694E860FAC}" type="datetimeFigureOut">
              <a:rPr lang="en-AU" smtClean="0"/>
              <a:t>6/06/2019</a:t>
            </a:fld>
            <a:endParaRPr lang="en-AU"/>
          </a:p>
        </p:txBody>
      </p:sp>
      <p:sp>
        <p:nvSpPr>
          <p:cNvPr id="3" name="Footer Placeholder 2">
            <a:extLst>
              <a:ext uri="{FF2B5EF4-FFF2-40B4-BE49-F238E27FC236}">
                <a16:creationId xmlns:a16="http://schemas.microsoft.com/office/drawing/2014/main" id="{1D425C81-5309-4EA2-99DC-5E78D8389974}"/>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BDBE4DDD-0D7D-4705-9D6C-E05AC7CDD3B4}"/>
              </a:ext>
            </a:extLst>
          </p:cNvPr>
          <p:cNvSpPr>
            <a:spLocks noGrp="1"/>
          </p:cNvSpPr>
          <p:nvPr>
            <p:ph type="sldNum" sz="quarter" idx="12"/>
          </p:nvPr>
        </p:nvSpPr>
        <p:spPr/>
        <p:txBody>
          <a:bodyPr/>
          <a:lstStyle/>
          <a:p>
            <a:fld id="{D93E457D-3541-4698-85C3-D2ADF1AA1EF9}" type="slidenum">
              <a:rPr lang="en-AU" smtClean="0"/>
              <a:t>‹#›</a:t>
            </a:fld>
            <a:endParaRPr lang="en-AU"/>
          </a:p>
        </p:txBody>
      </p:sp>
    </p:spTree>
    <p:extLst>
      <p:ext uri="{BB962C8B-B14F-4D97-AF65-F5344CB8AC3E}">
        <p14:creationId xmlns:p14="http://schemas.microsoft.com/office/powerpoint/2010/main" val="2201620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2D8A9-689F-4ADC-80AB-7966AE2E13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DABA11D0-7D9E-4F11-86AA-C7AF3FCE3C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39370519-08C8-4052-9AAA-6B0B51EB9C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77CAE73-B7DB-4BAE-99F2-EC59E4844B6D}"/>
              </a:ext>
            </a:extLst>
          </p:cNvPr>
          <p:cNvSpPr>
            <a:spLocks noGrp="1"/>
          </p:cNvSpPr>
          <p:nvPr>
            <p:ph type="dt" sz="half" idx="10"/>
          </p:nvPr>
        </p:nvSpPr>
        <p:spPr/>
        <p:txBody>
          <a:bodyPr/>
          <a:lstStyle/>
          <a:p>
            <a:fld id="{AFF1C00D-D911-4572-BF3E-45694E860FAC}" type="datetimeFigureOut">
              <a:rPr lang="en-AU" smtClean="0"/>
              <a:t>6/06/2019</a:t>
            </a:fld>
            <a:endParaRPr lang="en-AU"/>
          </a:p>
        </p:txBody>
      </p:sp>
      <p:sp>
        <p:nvSpPr>
          <p:cNvPr id="6" name="Footer Placeholder 5">
            <a:extLst>
              <a:ext uri="{FF2B5EF4-FFF2-40B4-BE49-F238E27FC236}">
                <a16:creationId xmlns:a16="http://schemas.microsoft.com/office/drawing/2014/main" id="{68FFD611-B1F8-419D-B179-6AAF1EDC5190}"/>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C1271542-0E0A-49C1-AC30-42781499D080}"/>
              </a:ext>
            </a:extLst>
          </p:cNvPr>
          <p:cNvSpPr>
            <a:spLocks noGrp="1"/>
          </p:cNvSpPr>
          <p:nvPr>
            <p:ph type="sldNum" sz="quarter" idx="12"/>
          </p:nvPr>
        </p:nvSpPr>
        <p:spPr/>
        <p:txBody>
          <a:bodyPr/>
          <a:lstStyle/>
          <a:p>
            <a:fld id="{D93E457D-3541-4698-85C3-D2ADF1AA1EF9}" type="slidenum">
              <a:rPr lang="en-AU" smtClean="0"/>
              <a:t>‹#›</a:t>
            </a:fld>
            <a:endParaRPr lang="en-AU"/>
          </a:p>
        </p:txBody>
      </p:sp>
    </p:spTree>
    <p:extLst>
      <p:ext uri="{BB962C8B-B14F-4D97-AF65-F5344CB8AC3E}">
        <p14:creationId xmlns:p14="http://schemas.microsoft.com/office/powerpoint/2010/main" val="1601027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63C72-2CE8-4A51-9163-7ED550B5C2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9A48FED0-45AB-48B6-BD8D-09FDAE72B5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93C87EE5-2B44-463C-9E9A-EDEF4ED053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A9FF008-B00B-4271-B019-EB659383BB79}"/>
              </a:ext>
            </a:extLst>
          </p:cNvPr>
          <p:cNvSpPr>
            <a:spLocks noGrp="1"/>
          </p:cNvSpPr>
          <p:nvPr>
            <p:ph type="dt" sz="half" idx="10"/>
          </p:nvPr>
        </p:nvSpPr>
        <p:spPr/>
        <p:txBody>
          <a:bodyPr/>
          <a:lstStyle/>
          <a:p>
            <a:fld id="{AFF1C00D-D911-4572-BF3E-45694E860FAC}" type="datetimeFigureOut">
              <a:rPr lang="en-AU" smtClean="0"/>
              <a:t>6/06/2019</a:t>
            </a:fld>
            <a:endParaRPr lang="en-AU"/>
          </a:p>
        </p:txBody>
      </p:sp>
      <p:sp>
        <p:nvSpPr>
          <p:cNvPr id="6" name="Footer Placeholder 5">
            <a:extLst>
              <a:ext uri="{FF2B5EF4-FFF2-40B4-BE49-F238E27FC236}">
                <a16:creationId xmlns:a16="http://schemas.microsoft.com/office/drawing/2014/main" id="{B7A36018-1CF4-4063-B146-4ABD1712DFC1}"/>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41BB5228-59B1-4DD5-9578-4EF4C92451BE}"/>
              </a:ext>
            </a:extLst>
          </p:cNvPr>
          <p:cNvSpPr>
            <a:spLocks noGrp="1"/>
          </p:cNvSpPr>
          <p:nvPr>
            <p:ph type="sldNum" sz="quarter" idx="12"/>
          </p:nvPr>
        </p:nvSpPr>
        <p:spPr/>
        <p:txBody>
          <a:bodyPr/>
          <a:lstStyle/>
          <a:p>
            <a:fld id="{D93E457D-3541-4698-85C3-D2ADF1AA1EF9}" type="slidenum">
              <a:rPr lang="en-AU" smtClean="0"/>
              <a:t>‹#›</a:t>
            </a:fld>
            <a:endParaRPr lang="en-AU"/>
          </a:p>
        </p:txBody>
      </p:sp>
    </p:spTree>
    <p:extLst>
      <p:ext uri="{BB962C8B-B14F-4D97-AF65-F5344CB8AC3E}">
        <p14:creationId xmlns:p14="http://schemas.microsoft.com/office/powerpoint/2010/main" val="4174917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E64E89-DF17-47CA-8314-DEAC423D06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7AB51DC2-0519-4FF6-A384-5B5EC4EA0E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D456EDC0-EC06-460F-8C13-9EE4ECB33B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F1C00D-D911-4572-BF3E-45694E860FAC}" type="datetimeFigureOut">
              <a:rPr lang="en-AU" smtClean="0"/>
              <a:t>6/06/2019</a:t>
            </a:fld>
            <a:endParaRPr lang="en-AU"/>
          </a:p>
        </p:txBody>
      </p:sp>
      <p:sp>
        <p:nvSpPr>
          <p:cNvPr id="5" name="Footer Placeholder 4">
            <a:extLst>
              <a:ext uri="{FF2B5EF4-FFF2-40B4-BE49-F238E27FC236}">
                <a16:creationId xmlns:a16="http://schemas.microsoft.com/office/drawing/2014/main" id="{8FCE7D0A-8D7F-4A48-9C35-608E043269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30D06339-769B-45EB-8402-B3D5F94EC1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3E457D-3541-4698-85C3-D2ADF1AA1EF9}" type="slidenum">
              <a:rPr lang="en-AU" smtClean="0"/>
              <a:t>‹#›</a:t>
            </a:fld>
            <a:endParaRPr lang="en-AU"/>
          </a:p>
        </p:txBody>
      </p:sp>
    </p:spTree>
    <p:extLst>
      <p:ext uri="{BB962C8B-B14F-4D97-AF65-F5344CB8AC3E}">
        <p14:creationId xmlns:p14="http://schemas.microsoft.com/office/powerpoint/2010/main" val="767799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CCA80844-EB45-4D9D-A74D-BA8862D62B5C}" type="datetimeFigureOut">
              <a:rPr kumimoji="0" lang="en-AU"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6/06/2019</a:t>
            </a:fld>
            <a:endParaRPr kumimoji="0" lang="en-AU"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8C09269B-0F7C-47A7-AED7-A4F339A5C1F6}" type="slidenum">
              <a:rPr kumimoji="0" lang="en-AU"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AU"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9682777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AU"/>
          </a:p>
        </p:txBody>
      </p:sp>
      <p:sp>
        <p:nvSpPr>
          <p:cNvPr id="2051"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FFFFFF"/>
                </a:solidFill>
                <a:latin typeface="Calibri" charset="0"/>
                <a:ea typeface="ＭＳ Ｐゴシック" charset="-128"/>
              </a:defRPr>
            </a:lvl1pPr>
          </a:lstStyle>
          <a:p>
            <a:pPr defTabSz="457200" fontAlgn="base">
              <a:spcBef>
                <a:spcPct val="0"/>
              </a:spcBef>
              <a:spcAft>
                <a:spcPct val="0"/>
              </a:spcAft>
              <a:defRPr/>
            </a:pPr>
            <a:fld id="{11DA1A07-455F-434C-AB44-F4F93564951C}" type="datetime1">
              <a:rPr lang="en-AU" smtClean="0"/>
              <a:pPr defTabSz="457200" fontAlgn="base">
                <a:spcBef>
                  <a:spcPct val="0"/>
                </a:spcBef>
                <a:spcAft>
                  <a:spcPct val="0"/>
                </a:spcAft>
                <a:defRPr/>
              </a:pPr>
              <a:t>6/06/2019</a:t>
            </a:fld>
            <a:endParaRPr lang="en-AU"/>
          </a:p>
        </p:txBody>
      </p:sp>
      <p:sp>
        <p:nvSpPr>
          <p:cNvPr id="5" name="Footer Placeholder 4"/>
          <p:cNvSpPr>
            <a:spLocks noGrp="1"/>
          </p:cNvSpPr>
          <p:nvPr>
            <p:ph type="ftr" sz="quarter" idx="3"/>
          </p:nvPr>
        </p:nvSpPr>
        <p:spPr>
          <a:xfrm>
            <a:off x="4165600" y="6356351"/>
            <a:ext cx="38608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FFFFFF"/>
                </a:solidFill>
                <a:latin typeface="Calibri" charset="0"/>
                <a:ea typeface="ＭＳ Ｐゴシック" charset="-128"/>
              </a:defRPr>
            </a:lvl1pPr>
          </a:lstStyle>
          <a:p>
            <a:pPr defTabSz="457200" fontAlgn="base">
              <a:spcBef>
                <a:spcPct val="0"/>
              </a:spcBef>
              <a:spcAft>
                <a:spcPct val="0"/>
              </a:spcAft>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latin typeface="Calibri" charset="0"/>
                <a:ea typeface="ＭＳ Ｐゴシック" charset="-128"/>
              </a:defRPr>
            </a:lvl1pPr>
          </a:lstStyle>
          <a:p>
            <a:pPr defTabSz="457200" fontAlgn="base">
              <a:spcBef>
                <a:spcPct val="0"/>
              </a:spcBef>
              <a:spcAft>
                <a:spcPct val="0"/>
              </a:spcAft>
              <a:defRPr/>
            </a:pPr>
            <a:fld id="{B9693828-705B-4048-A666-CE2731A9FBB0}" type="slidenum">
              <a:rPr lang="en-AU" smtClean="0"/>
              <a:pPr defTabSz="457200" fontAlgn="base">
                <a:spcBef>
                  <a:spcPct val="0"/>
                </a:spcBef>
                <a:spcAft>
                  <a:spcPct val="0"/>
                </a:spcAft>
                <a:defRPr/>
              </a:pPr>
              <a:t>‹#›</a:t>
            </a:fld>
            <a:endParaRPr lang="en-AU"/>
          </a:p>
        </p:txBody>
      </p:sp>
    </p:spTree>
    <p:extLst>
      <p:ext uri="{BB962C8B-B14F-4D97-AF65-F5344CB8AC3E}">
        <p14:creationId xmlns:p14="http://schemas.microsoft.com/office/powerpoint/2010/main" val="42311653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mj-cs"/>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3047574" y="1714260"/>
            <a:ext cx="9144426" cy="5143740"/>
          </a:xfrm>
          <a:prstGeom prst="rect">
            <a:avLst/>
          </a:prstGeom>
        </p:spPr>
      </p:pic>
      <p:sp>
        <p:nvSpPr>
          <p:cNvPr id="2" name="Title 1">
            <a:extLst>
              <a:ext uri="{FF2B5EF4-FFF2-40B4-BE49-F238E27FC236}">
                <a16:creationId xmlns:a16="http://schemas.microsoft.com/office/drawing/2014/main" id="{AB097F09-E5D0-4980-B448-E99CC089C384}"/>
              </a:ext>
            </a:extLst>
          </p:cNvPr>
          <p:cNvSpPr>
            <a:spLocks noGrp="1"/>
          </p:cNvSpPr>
          <p:nvPr>
            <p:ph type="ctrTitle"/>
          </p:nvPr>
        </p:nvSpPr>
        <p:spPr>
          <a:xfrm>
            <a:off x="1187125" y="1122363"/>
            <a:ext cx="8088332" cy="5018556"/>
          </a:xfrm>
          <a:solidFill>
            <a:schemeClr val="bg1"/>
          </a:solidFill>
        </p:spPr>
        <p:txBody>
          <a:bodyPr>
            <a:normAutofit fontScale="90000"/>
          </a:bodyPr>
          <a:lstStyle/>
          <a:p>
            <a:r>
              <a:rPr lang="en-AU" dirty="0"/>
              <a:t>Sex Worker Outreach Program Northern Territory</a:t>
            </a:r>
            <a:br>
              <a:rPr lang="en-AU" dirty="0"/>
            </a:br>
            <a:r>
              <a:rPr lang="en-AU" dirty="0"/>
              <a:t>(SWOP NT)           </a:t>
            </a:r>
            <a:br>
              <a:rPr lang="en-AU" dirty="0"/>
            </a:br>
            <a:r>
              <a:rPr lang="en-AU" dirty="0"/>
              <a:t>and </a:t>
            </a:r>
            <a:br>
              <a:rPr lang="en-AU" dirty="0"/>
            </a:br>
            <a:r>
              <a:rPr lang="en-AU" dirty="0"/>
              <a:t>Sex Worker Reference Group</a:t>
            </a:r>
            <a:br>
              <a:rPr lang="en-AU" dirty="0"/>
            </a:br>
            <a:r>
              <a:rPr lang="en-AU" dirty="0"/>
              <a:t>(SWRG)</a:t>
            </a:r>
            <a:br>
              <a:rPr lang="en-AU" dirty="0"/>
            </a:br>
            <a:r>
              <a:rPr lang="en-AU" dirty="0"/>
              <a:t> </a:t>
            </a:r>
          </a:p>
        </p:txBody>
      </p:sp>
      <p:sp>
        <p:nvSpPr>
          <p:cNvPr id="3" name="Subtitle 2">
            <a:extLst>
              <a:ext uri="{FF2B5EF4-FFF2-40B4-BE49-F238E27FC236}">
                <a16:creationId xmlns:a16="http://schemas.microsoft.com/office/drawing/2014/main" id="{752B5EDF-9279-4E9E-9EA8-A50CABA0903D}"/>
              </a:ext>
            </a:extLst>
          </p:cNvPr>
          <p:cNvSpPr>
            <a:spLocks noGrp="1"/>
          </p:cNvSpPr>
          <p:nvPr>
            <p:ph type="subTitle" idx="1"/>
          </p:nvPr>
        </p:nvSpPr>
        <p:spPr/>
        <p:txBody>
          <a:bodyPr>
            <a:normAutofit/>
          </a:bodyPr>
          <a:lstStyle/>
          <a:p>
            <a:r>
              <a:rPr lang="en-AU"/>
              <a:t> </a:t>
            </a:r>
          </a:p>
          <a:p>
            <a:endParaRPr lang="en-AU"/>
          </a:p>
          <a:p>
            <a:endParaRPr lang="en-AU"/>
          </a:p>
          <a:p>
            <a:endParaRPr lang="en-AU"/>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22131" y="86625"/>
            <a:ext cx="2869869" cy="2990752"/>
          </a:xfrm>
          <a:prstGeom prst="rect">
            <a:avLst/>
          </a:prstGeom>
        </p:spPr>
      </p:pic>
      <p:pic>
        <p:nvPicPr>
          <p:cNvPr id="8" name="Picture 7"/>
          <p:cNvPicPr>
            <a:picLocks noChangeAspect="1"/>
          </p:cNvPicPr>
          <p:nvPr/>
        </p:nvPicPr>
        <p:blipFill>
          <a:blip r:embed="rId5"/>
          <a:stretch>
            <a:fillRect/>
          </a:stretch>
        </p:blipFill>
        <p:spPr>
          <a:xfrm>
            <a:off x="9682745" y="2991208"/>
            <a:ext cx="2509255" cy="904499"/>
          </a:xfrm>
          <a:prstGeom prst="rect">
            <a:avLst/>
          </a:prstGeom>
        </p:spPr>
      </p:pic>
      <p:pic>
        <p:nvPicPr>
          <p:cNvPr id="6" name="Picture 5"/>
          <p:cNvPicPr>
            <a:picLocks noChangeAspect="1"/>
          </p:cNvPicPr>
          <p:nvPr/>
        </p:nvPicPr>
        <p:blipFill>
          <a:blip r:embed="rId6"/>
          <a:stretch>
            <a:fillRect/>
          </a:stretch>
        </p:blipFill>
        <p:spPr>
          <a:xfrm>
            <a:off x="228209" y="6271400"/>
            <a:ext cx="4115157" cy="506012"/>
          </a:xfrm>
          <a:prstGeom prst="rect">
            <a:avLst/>
          </a:prstGeom>
        </p:spPr>
      </p:pic>
      <p:pic>
        <p:nvPicPr>
          <p:cNvPr id="7" name="Picture 6"/>
          <p:cNvPicPr>
            <a:picLocks noChangeAspect="1"/>
          </p:cNvPicPr>
          <p:nvPr/>
        </p:nvPicPr>
        <p:blipFill>
          <a:blip r:embed="rId7"/>
          <a:stretch>
            <a:fillRect/>
          </a:stretch>
        </p:blipFill>
        <p:spPr>
          <a:xfrm>
            <a:off x="5769953" y="6251016"/>
            <a:ext cx="3505504" cy="414564"/>
          </a:xfrm>
          <a:prstGeom prst="rect">
            <a:avLst/>
          </a:prstGeom>
        </p:spPr>
      </p:pic>
    </p:spTree>
    <p:extLst>
      <p:ext uri="{BB962C8B-B14F-4D97-AF65-F5344CB8AC3E}">
        <p14:creationId xmlns:p14="http://schemas.microsoft.com/office/powerpoint/2010/main" val="40914007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62565"/>
            <a:ext cx="12192000" cy="6814686"/>
          </a:xfrm>
          <a:prstGeom prst="rect">
            <a:avLst/>
          </a:prstGeom>
        </p:spPr>
      </p:pic>
      <p:sp>
        <p:nvSpPr>
          <p:cNvPr id="2" name="Title 1">
            <a:extLst>
              <a:ext uri="{FF2B5EF4-FFF2-40B4-BE49-F238E27FC236}">
                <a16:creationId xmlns:a16="http://schemas.microsoft.com/office/drawing/2014/main" id="{FE672F89-E377-4265-AB56-CE0B2A814445}"/>
              </a:ext>
            </a:extLst>
          </p:cNvPr>
          <p:cNvSpPr>
            <a:spLocks noGrp="1"/>
          </p:cNvSpPr>
          <p:nvPr>
            <p:ph type="title"/>
          </p:nvPr>
        </p:nvSpPr>
        <p:spPr>
          <a:xfrm>
            <a:off x="831850" y="342900"/>
            <a:ext cx="10515600" cy="6118130"/>
          </a:xfrm>
        </p:spPr>
        <p:txBody>
          <a:bodyPr>
            <a:normAutofit/>
          </a:bodyPr>
          <a:lstStyle/>
          <a:p>
            <a:r>
              <a:rPr lang="en-AU" sz="4000" b="1" i="1" dirty="0"/>
              <a:t>A best practice approach to law reform for the full decriminalisation of sex work and anti-discrimination protections should be led by sex workers, in partnership with unions and government.</a:t>
            </a:r>
            <a:br>
              <a:rPr lang="en-AU" sz="4000" b="1" i="1" dirty="0"/>
            </a:br>
            <a:r>
              <a:rPr lang="en-AU" sz="4000" b="1" i="1" dirty="0"/>
              <a:t/>
            </a:r>
            <a:br>
              <a:rPr lang="en-AU" sz="4000" b="1" i="1" dirty="0"/>
            </a:br>
            <a:r>
              <a:rPr lang="en-AU" sz="4000" b="1" i="1" dirty="0"/>
              <a:t>To achieve this it requires meaningful and active consultation with us, as sex workers, our organisations and our national association, </a:t>
            </a:r>
            <a:br>
              <a:rPr lang="en-AU" sz="4000" b="1" i="1" dirty="0"/>
            </a:br>
            <a:r>
              <a:rPr lang="en-AU" sz="4000" b="1" i="1" dirty="0"/>
              <a:t>Scarlet Alliance, Australian Sex Workers Association.</a:t>
            </a:r>
            <a:endParaRPr lang="en-AU" sz="4000" i="1" dirty="0"/>
          </a:p>
        </p:txBody>
      </p:sp>
    </p:spTree>
    <p:extLst>
      <p:ext uri="{BB962C8B-B14F-4D97-AF65-F5344CB8AC3E}">
        <p14:creationId xmlns:p14="http://schemas.microsoft.com/office/powerpoint/2010/main" val="35452076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1AD124A-47A9-4E50-BDF7-110CF1926D6E}"/>
              </a:ext>
            </a:extLst>
          </p:cNvPr>
          <p:cNvSpPr>
            <a:spLocks noGrp="1"/>
          </p:cNvSpPr>
          <p:nvPr>
            <p:ph type="title"/>
          </p:nvPr>
        </p:nvSpPr>
        <p:spPr>
          <a:xfrm>
            <a:off x="721881" y="981777"/>
            <a:ext cx="10645541" cy="5068593"/>
          </a:xfrm>
        </p:spPr>
        <p:txBody>
          <a:bodyPr>
            <a:normAutofit fontScale="90000"/>
          </a:bodyPr>
          <a:lstStyle/>
          <a:p>
            <a:r>
              <a:rPr lang="en-AU" dirty="0"/>
              <a:t/>
            </a:r>
            <a:br>
              <a:rPr lang="en-AU" dirty="0"/>
            </a:br>
            <a:r>
              <a:rPr lang="en-AU" sz="4400" b="1" dirty="0"/>
              <a:t>Law reform for and with sex workers</a:t>
            </a:r>
            <a:r>
              <a:rPr lang="en-AU" sz="4000" dirty="0"/>
              <a:t/>
            </a:r>
            <a:br>
              <a:rPr lang="en-AU" sz="4000" dirty="0"/>
            </a:br>
            <a:r>
              <a:rPr lang="en-AU" sz="4000" dirty="0"/>
              <a:t/>
            </a:r>
            <a:br>
              <a:rPr lang="en-AU" sz="4000" dirty="0"/>
            </a:br>
            <a:r>
              <a:rPr lang="en-AU" sz="4000" dirty="0"/>
              <a:t>Stakeholders must not be “fearful” of achieving reforms that sex workers want and deserve. </a:t>
            </a:r>
            <a:br>
              <a:rPr lang="en-AU" sz="4000" dirty="0"/>
            </a:br>
            <a:r>
              <a:rPr lang="en-AU" sz="4000" dirty="0"/>
              <a:t/>
            </a:r>
            <a:br>
              <a:rPr lang="en-AU" sz="4000" dirty="0"/>
            </a:br>
            <a:r>
              <a:rPr lang="en-AU" sz="4000" dirty="0"/>
              <a:t>Participation from all “key” stakeholders is required to attain safety for sex work industry workers and “no less” than the </a:t>
            </a:r>
            <a:r>
              <a:rPr lang="en-AU" sz="4000" b="1" dirty="0">
                <a:solidFill>
                  <a:srgbClr val="FF0000"/>
                </a:solidFill>
              </a:rPr>
              <a:t>full decriminalisation </a:t>
            </a:r>
            <a:r>
              <a:rPr lang="en-AU" sz="4000" dirty="0"/>
              <a:t>of sex work alongside</a:t>
            </a:r>
            <a:br>
              <a:rPr lang="en-AU" sz="4000" dirty="0"/>
            </a:br>
            <a:r>
              <a:rPr lang="en-AU" sz="4000" b="1" dirty="0">
                <a:solidFill>
                  <a:srgbClr val="FF0000"/>
                </a:solidFill>
              </a:rPr>
              <a:t>Anti-Discrimination</a:t>
            </a:r>
            <a:r>
              <a:rPr lang="en-AU" sz="4000" dirty="0"/>
              <a:t> and </a:t>
            </a:r>
            <a:r>
              <a:rPr lang="en-AU" sz="4000" b="1" dirty="0">
                <a:solidFill>
                  <a:srgbClr val="FF0000"/>
                </a:solidFill>
              </a:rPr>
              <a:t>WHS protections</a:t>
            </a:r>
            <a:br>
              <a:rPr lang="en-AU" sz="4000" b="1" dirty="0">
                <a:solidFill>
                  <a:srgbClr val="FF0000"/>
                </a:solidFill>
              </a:rPr>
            </a:br>
            <a:r>
              <a:rPr lang="en-AU" sz="4000" b="1" dirty="0">
                <a:solidFill>
                  <a:srgbClr val="FF0000"/>
                </a:solidFill>
              </a:rPr>
              <a:t/>
            </a:r>
            <a:br>
              <a:rPr lang="en-AU" sz="4000" b="1" dirty="0">
                <a:solidFill>
                  <a:srgbClr val="FF0000"/>
                </a:solidFill>
              </a:rPr>
            </a:br>
            <a:r>
              <a:rPr lang="en-AU" sz="4400" b="1" dirty="0"/>
              <a:t>Sex work is work, sex work reforms = safer work</a:t>
            </a:r>
          </a:p>
        </p:txBody>
      </p:sp>
      <p:pic>
        <p:nvPicPr>
          <p:cNvPr id="5" name="Picture 4"/>
          <p:cNvPicPr>
            <a:picLocks noChangeAspect="1"/>
          </p:cNvPicPr>
          <p:nvPr/>
        </p:nvPicPr>
        <p:blipFill>
          <a:blip r:embed="rId4"/>
          <a:stretch>
            <a:fillRect/>
          </a:stretch>
        </p:blipFill>
        <p:spPr>
          <a:xfrm>
            <a:off x="9682745" y="0"/>
            <a:ext cx="2509255" cy="904499"/>
          </a:xfrm>
          <a:prstGeom prst="rect">
            <a:avLst/>
          </a:prstGeom>
        </p:spPr>
      </p:pic>
      <p:pic>
        <p:nvPicPr>
          <p:cNvPr id="3" name="Picture 2"/>
          <p:cNvPicPr>
            <a:picLocks noChangeAspect="1"/>
          </p:cNvPicPr>
          <p:nvPr/>
        </p:nvPicPr>
        <p:blipFill>
          <a:blip r:embed="rId5"/>
          <a:stretch>
            <a:fillRect/>
          </a:stretch>
        </p:blipFill>
        <p:spPr>
          <a:xfrm>
            <a:off x="256809" y="6492208"/>
            <a:ext cx="2749534" cy="365792"/>
          </a:xfrm>
          <a:prstGeom prst="rect">
            <a:avLst/>
          </a:prstGeom>
        </p:spPr>
      </p:pic>
      <p:pic>
        <p:nvPicPr>
          <p:cNvPr id="6" name="Picture 5"/>
          <p:cNvPicPr>
            <a:picLocks noChangeAspect="1"/>
          </p:cNvPicPr>
          <p:nvPr/>
        </p:nvPicPr>
        <p:blipFill>
          <a:blip r:embed="rId6"/>
          <a:stretch>
            <a:fillRect/>
          </a:stretch>
        </p:blipFill>
        <p:spPr>
          <a:xfrm>
            <a:off x="4849549" y="6338623"/>
            <a:ext cx="4115157" cy="506012"/>
          </a:xfrm>
          <a:prstGeom prst="rect">
            <a:avLst/>
          </a:prstGeom>
        </p:spPr>
      </p:pic>
      <p:pic>
        <p:nvPicPr>
          <p:cNvPr id="7" name="Picture 6"/>
          <p:cNvPicPr>
            <a:picLocks noChangeAspect="1"/>
          </p:cNvPicPr>
          <p:nvPr/>
        </p:nvPicPr>
        <p:blipFill>
          <a:blip r:embed="rId7"/>
          <a:stretch>
            <a:fillRect/>
          </a:stretch>
        </p:blipFill>
        <p:spPr>
          <a:xfrm>
            <a:off x="1344045" y="6476763"/>
            <a:ext cx="3505504" cy="414564"/>
          </a:xfrm>
          <a:prstGeom prst="rect">
            <a:avLst/>
          </a:prstGeom>
        </p:spPr>
      </p:pic>
    </p:spTree>
    <p:extLst>
      <p:ext uri="{BB962C8B-B14F-4D97-AF65-F5344CB8AC3E}">
        <p14:creationId xmlns:p14="http://schemas.microsoft.com/office/powerpoint/2010/main" val="31734648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1"/>
            <a:ext cx="12192000" cy="6352674"/>
          </a:xfrm>
          <a:prstGeom prst="rect">
            <a:avLst/>
          </a:prstGeom>
        </p:spPr>
      </p:pic>
      <p:sp>
        <p:nvSpPr>
          <p:cNvPr id="3" name="Content Placeholder 2">
            <a:extLst>
              <a:ext uri="{FF2B5EF4-FFF2-40B4-BE49-F238E27FC236}">
                <a16:creationId xmlns:a16="http://schemas.microsoft.com/office/drawing/2014/main" id="{1C9DBDCB-CEED-459B-BEA7-DB93BC55942E}"/>
              </a:ext>
            </a:extLst>
          </p:cNvPr>
          <p:cNvSpPr>
            <a:spLocks noGrp="1"/>
          </p:cNvSpPr>
          <p:nvPr>
            <p:ph idx="1"/>
          </p:nvPr>
        </p:nvSpPr>
        <p:spPr>
          <a:xfrm>
            <a:off x="838200" y="1059873"/>
            <a:ext cx="10515600" cy="5117090"/>
          </a:xfrm>
        </p:spPr>
        <p:txBody>
          <a:bodyPr>
            <a:normAutofit fontScale="92500" lnSpcReduction="20000"/>
          </a:bodyPr>
          <a:lstStyle/>
          <a:p>
            <a:pPr marL="0" indent="0">
              <a:buNone/>
            </a:pPr>
            <a:r>
              <a:rPr lang="en-AU" sz="3900" dirty="0"/>
              <a:t>The Sex Worker Reference Group (SWRG)</a:t>
            </a:r>
          </a:p>
          <a:p>
            <a:pPr marL="0" indent="0">
              <a:buNone/>
            </a:pPr>
            <a:r>
              <a:rPr lang="en-AU" sz="3900" dirty="0"/>
              <a:t> </a:t>
            </a:r>
            <a:endParaRPr lang="en-AU" dirty="0"/>
          </a:p>
          <a:p>
            <a:r>
              <a:rPr lang="en-AU" sz="3500" dirty="0"/>
              <a:t>Established 2003</a:t>
            </a:r>
          </a:p>
          <a:p>
            <a:r>
              <a:rPr lang="en-AU" sz="3500" dirty="0"/>
              <a:t>Is comprised of past and current sex workers who work in NT </a:t>
            </a:r>
          </a:p>
          <a:p>
            <a:r>
              <a:rPr lang="en-AU" sz="3500" dirty="0"/>
              <a:t>Co-represents alongside SWOP NT at roundtable and departmental and political meetings, and in delivery of training to stakeholders, conferences and forums. </a:t>
            </a:r>
          </a:p>
          <a:p>
            <a:r>
              <a:rPr lang="en-AU" sz="3500" dirty="0"/>
              <a:t>Documents best practice and case studies to support our joint recommendations and evidence for reforms</a:t>
            </a:r>
          </a:p>
          <a:p>
            <a:r>
              <a:rPr lang="en-AU" sz="3500" dirty="0"/>
              <a:t>Develops submissions based on the lived experience of workers</a:t>
            </a:r>
          </a:p>
          <a:p>
            <a:endParaRPr lang="en-AU" dirty="0"/>
          </a:p>
          <a:p>
            <a:endParaRPr lang="en-AU" dirty="0"/>
          </a:p>
          <a:p>
            <a:endParaRPr lang="en-AU" dirty="0"/>
          </a:p>
        </p:txBody>
      </p:sp>
    </p:spTree>
    <p:extLst>
      <p:ext uri="{BB962C8B-B14F-4D97-AF65-F5344CB8AC3E}">
        <p14:creationId xmlns:p14="http://schemas.microsoft.com/office/powerpoint/2010/main" val="6992843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0"/>
            <a:ext cx="11272520" cy="6340794"/>
          </a:xfrm>
          <a:prstGeom prst="rect">
            <a:avLst/>
          </a:prstGeom>
        </p:spPr>
      </p:pic>
      <p:sp>
        <p:nvSpPr>
          <p:cNvPr id="2" name="Title 1">
            <a:extLst>
              <a:ext uri="{FF2B5EF4-FFF2-40B4-BE49-F238E27FC236}">
                <a16:creationId xmlns:a16="http://schemas.microsoft.com/office/drawing/2014/main" id="{55528F65-835F-48AF-B524-7B56819C38A9}"/>
              </a:ext>
            </a:extLst>
          </p:cNvPr>
          <p:cNvSpPr>
            <a:spLocks noGrp="1"/>
          </p:cNvSpPr>
          <p:nvPr>
            <p:ph type="title"/>
          </p:nvPr>
        </p:nvSpPr>
        <p:spPr>
          <a:xfrm>
            <a:off x="1087654" y="0"/>
            <a:ext cx="10184865" cy="1143000"/>
          </a:xfrm>
          <a:solidFill>
            <a:schemeClr val="bg1"/>
          </a:solidFill>
        </p:spPr>
        <p:txBody>
          <a:bodyPr/>
          <a:lstStyle/>
          <a:p>
            <a:r>
              <a:rPr lang="en-AU" i="1" dirty="0"/>
              <a:t>Motion passed by NT </a:t>
            </a:r>
            <a:r>
              <a:rPr lang="en-AU" i="1" dirty="0" err="1"/>
              <a:t>Labor</a:t>
            </a:r>
            <a:r>
              <a:rPr lang="en-AU" i="1" dirty="0"/>
              <a:t> conference 2018</a:t>
            </a:r>
            <a:endParaRPr lang="en-AU" dirty="0"/>
          </a:p>
        </p:txBody>
      </p:sp>
      <p:sp>
        <p:nvSpPr>
          <p:cNvPr id="3" name="Content Placeholder 2">
            <a:extLst>
              <a:ext uri="{FF2B5EF4-FFF2-40B4-BE49-F238E27FC236}">
                <a16:creationId xmlns:a16="http://schemas.microsoft.com/office/drawing/2014/main" id="{23B14B0A-A7E1-4284-A7FF-D0C864A4EC77}"/>
              </a:ext>
            </a:extLst>
          </p:cNvPr>
          <p:cNvSpPr>
            <a:spLocks noGrp="1"/>
          </p:cNvSpPr>
          <p:nvPr>
            <p:ph idx="1"/>
          </p:nvPr>
        </p:nvSpPr>
        <p:spPr>
          <a:xfrm>
            <a:off x="838200" y="1143000"/>
            <a:ext cx="10515600" cy="5197794"/>
          </a:xfrm>
          <a:solidFill>
            <a:schemeClr val="bg1"/>
          </a:solidFill>
        </p:spPr>
        <p:txBody>
          <a:bodyPr>
            <a:normAutofit/>
          </a:bodyPr>
          <a:lstStyle/>
          <a:p>
            <a:pPr marL="0" indent="0">
              <a:buNone/>
            </a:pPr>
            <a:r>
              <a:rPr lang="en-AU" i="1">
                <a:latin typeface="+mj-lt"/>
              </a:rPr>
              <a:t>To support safer working choices and workplace environments for sex workers who work in the Northern Territory. The NT Labor Government will continue to consult with sex workers, their organisations and national Association to decriminalise sex work by:</a:t>
            </a:r>
            <a:endParaRPr lang="en-AU">
              <a:latin typeface="+mj-lt"/>
            </a:endParaRPr>
          </a:p>
          <a:p>
            <a:pPr lvl="1"/>
            <a:r>
              <a:rPr lang="en-AU" sz="2800" i="1">
                <a:latin typeface="+mj-lt"/>
              </a:rPr>
              <a:t>abolishing the draconian Northern Territory Prostitution Regulation Act  to allow for workers and business’ to comply with existing NT business regulations; </a:t>
            </a:r>
            <a:endParaRPr lang="en-AU" sz="2800">
              <a:latin typeface="+mj-lt"/>
            </a:endParaRPr>
          </a:p>
          <a:p>
            <a:pPr lvl="1"/>
            <a:r>
              <a:rPr lang="en-AU" sz="2800" i="1">
                <a:latin typeface="+mj-lt"/>
              </a:rPr>
              <a:t>developing WH&amp;S guidelines and amending the Anti-Discrimination Act  to ensure sex workers are protected by WH&amp;S legislation, and anti-discrimination laws; and</a:t>
            </a:r>
            <a:endParaRPr lang="en-AU" sz="2800">
              <a:latin typeface="+mj-lt"/>
            </a:endParaRPr>
          </a:p>
          <a:p>
            <a:pPr lvl="1"/>
            <a:r>
              <a:rPr lang="en-AU" sz="2800" i="1">
                <a:latin typeface="+mj-lt"/>
              </a:rPr>
              <a:t>implementing a Human Rights Charter that provides human rights protections for sex workers.</a:t>
            </a:r>
            <a:endParaRPr lang="en-AU" sz="2800">
              <a:latin typeface="+mj-lt"/>
            </a:endParaRPr>
          </a:p>
          <a:p>
            <a:endParaRPr lang="en-AU"/>
          </a:p>
        </p:txBody>
      </p:sp>
    </p:spTree>
    <p:extLst>
      <p:ext uri="{BB962C8B-B14F-4D97-AF65-F5344CB8AC3E}">
        <p14:creationId xmlns:p14="http://schemas.microsoft.com/office/powerpoint/2010/main" val="24192903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1"/>
            <a:ext cx="12192000" cy="6858001"/>
          </a:xfrm>
          <a:prstGeom prst="rect">
            <a:avLst/>
          </a:prstGeom>
        </p:spPr>
      </p:pic>
      <p:sp>
        <p:nvSpPr>
          <p:cNvPr id="2" name="Title 1">
            <a:extLst>
              <a:ext uri="{FF2B5EF4-FFF2-40B4-BE49-F238E27FC236}">
                <a16:creationId xmlns:a16="http://schemas.microsoft.com/office/drawing/2014/main" id="{E105DF1E-8C1C-4820-846F-14E5AAF1FE79}"/>
              </a:ext>
            </a:extLst>
          </p:cNvPr>
          <p:cNvSpPr>
            <a:spLocks noGrp="1"/>
          </p:cNvSpPr>
          <p:nvPr>
            <p:ph type="title"/>
          </p:nvPr>
        </p:nvSpPr>
        <p:spPr/>
        <p:txBody>
          <a:bodyPr>
            <a:normAutofit fontScale="90000"/>
          </a:bodyPr>
          <a:lstStyle/>
          <a:p>
            <a:r>
              <a:rPr lang="en-AU"/>
              <a:t>Workplace Health and Safety WHS &amp; Anti-Discrimination Protections</a:t>
            </a:r>
            <a:br>
              <a:rPr lang="en-AU"/>
            </a:br>
            <a:endParaRPr lang="en-AU"/>
          </a:p>
        </p:txBody>
      </p:sp>
      <p:pic>
        <p:nvPicPr>
          <p:cNvPr id="4" name="Picture 3">
            <a:extLst>
              <a:ext uri="{FF2B5EF4-FFF2-40B4-BE49-F238E27FC236}">
                <a16:creationId xmlns:a16="http://schemas.microsoft.com/office/drawing/2014/main" id="{8F30409E-DA36-4DED-8901-717AC2D895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28530" y="4150736"/>
            <a:ext cx="2570018" cy="2570018"/>
          </a:xfrm>
          <a:prstGeom prst="rect">
            <a:avLst/>
          </a:prstGeom>
        </p:spPr>
      </p:pic>
    </p:spTree>
    <p:extLst>
      <p:ext uri="{BB962C8B-B14F-4D97-AF65-F5344CB8AC3E}">
        <p14:creationId xmlns:p14="http://schemas.microsoft.com/office/powerpoint/2010/main" val="37484180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12192000" cy="6348846"/>
          </a:xfrm>
          <a:prstGeom prst="rect">
            <a:avLst/>
          </a:prstGeom>
        </p:spPr>
      </p:pic>
      <p:sp>
        <p:nvSpPr>
          <p:cNvPr id="2" name="Title 1">
            <a:extLst>
              <a:ext uri="{FF2B5EF4-FFF2-40B4-BE49-F238E27FC236}">
                <a16:creationId xmlns:a16="http://schemas.microsoft.com/office/drawing/2014/main" id="{847909D0-AD39-490A-966F-CCF944C81FE6}"/>
              </a:ext>
            </a:extLst>
          </p:cNvPr>
          <p:cNvSpPr>
            <a:spLocks noGrp="1"/>
          </p:cNvSpPr>
          <p:nvPr>
            <p:ph type="title"/>
          </p:nvPr>
        </p:nvSpPr>
        <p:spPr/>
        <p:txBody>
          <a:bodyPr>
            <a:normAutofit/>
          </a:bodyPr>
          <a:lstStyle/>
          <a:p>
            <a:r>
              <a:rPr lang="en-AU" sz="3200" dirty="0"/>
              <a:t>Anti Discrimination Protections:  </a:t>
            </a:r>
            <a:r>
              <a:rPr lang="en-AU" sz="3200" b="1" i="1" dirty="0"/>
              <a:t>“Ensuring sex workers are protected by anti-discrimination laws”</a:t>
            </a:r>
            <a:endParaRPr lang="en-AU" sz="3200" b="1" dirty="0"/>
          </a:p>
        </p:txBody>
      </p:sp>
      <p:sp>
        <p:nvSpPr>
          <p:cNvPr id="3" name="Content Placeholder 2">
            <a:extLst>
              <a:ext uri="{FF2B5EF4-FFF2-40B4-BE49-F238E27FC236}">
                <a16:creationId xmlns:a16="http://schemas.microsoft.com/office/drawing/2014/main" id="{950FD125-FFE3-4CD1-9070-C8610DBCD31A}"/>
              </a:ext>
            </a:extLst>
          </p:cNvPr>
          <p:cNvSpPr>
            <a:spLocks noGrp="1"/>
          </p:cNvSpPr>
          <p:nvPr>
            <p:ph idx="1"/>
          </p:nvPr>
        </p:nvSpPr>
        <p:spPr>
          <a:xfrm>
            <a:off x="838200" y="1537855"/>
            <a:ext cx="10515600" cy="4810990"/>
          </a:xfrm>
        </p:spPr>
        <p:txBody>
          <a:bodyPr>
            <a:normAutofit fontScale="92500" lnSpcReduction="10000"/>
          </a:bodyPr>
          <a:lstStyle/>
          <a:p>
            <a:pPr marL="0" lvl="0" indent="0">
              <a:buNone/>
            </a:pPr>
            <a:r>
              <a:rPr lang="en-AU" dirty="0"/>
              <a:t>Scarlet Alliance,  SWOP NT and SWRG submitted recommendations and case studies to the review to modernise </a:t>
            </a:r>
            <a:r>
              <a:rPr lang="en-AU" i="1" dirty="0"/>
              <a:t>the Northern Territory Anti-Discrimination Act</a:t>
            </a:r>
          </a:p>
          <a:p>
            <a:pPr marL="0" lvl="0" indent="0">
              <a:buNone/>
            </a:pPr>
            <a:endParaRPr lang="en-AU" i="1" dirty="0"/>
          </a:p>
          <a:p>
            <a:pPr lvl="0"/>
            <a:r>
              <a:rPr lang="en-AU" dirty="0"/>
              <a:t>SWOP NT &amp; SWRG submission is supported by many NT stakeholders </a:t>
            </a:r>
          </a:p>
          <a:p>
            <a:pPr lvl="2">
              <a:buFont typeface="Courier New" panose="02070309020205020404" pitchFamily="49" charset="0"/>
              <a:buChar char="o"/>
            </a:pPr>
            <a:endParaRPr lang="en-AU" dirty="0"/>
          </a:p>
          <a:p>
            <a:r>
              <a:rPr lang="en-AU" dirty="0"/>
              <a:t>SWOP NT presented to  the roundtable discussion on the modernisation of the </a:t>
            </a:r>
            <a:r>
              <a:rPr lang="en-AU" i="1" dirty="0"/>
              <a:t>Anti-Discrimination Act.</a:t>
            </a:r>
            <a:r>
              <a:rPr lang="en-AU" dirty="0"/>
              <a:t> A briefing paper was prepared by SWOP NT and SWRG with technical assistance from Scarlet Alliance  to inform stakeholders</a:t>
            </a:r>
          </a:p>
          <a:p>
            <a:pPr lvl="0"/>
            <a:r>
              <a:rPr lang="en-AU" dirty="0"/>
              <a:t>We recommended that “</a:t>
            </a:r>
            <a:r>
              <a:rPr lang="en-AU" b="1" dirty="0">
                <a:solidFill>
                  <a:srgbClr val="FF0000"/>
                </a:solidFill>
              </a:rPr>
              <a:t>sex work</a:t>
            </a:r>
            <a:r>
              <a:rPr lang="en-AU" dirty="0"/>
              <a:t>” and </a:t>
            </a:r>
            <a:r>
              <a:rPr lang="en-AU" b="1" dirty="0">
                <a:solidFill>
                  <a:srgbClr val="FF0000"/>
                </a:solidFill>
              </a:rPr>
              <a:t>sex worker</a:t>
            </a:r>
            <a:r>
              <a:rPr lang="en-AU" dirty="0"/>
              <a:t>’ be included as main attributes and  </a:t>
            </a:r>
            <a:r>
              <a:rPr lang="en-AU" b="1" dirty="0">
                <a:solidFill>
                  <a:srgbClr val="FF0000"/>
                </a:solidFill>
              </a:rPr>
              <a:t>protection against vilification</a:t>
            </a:r>
          </a:p>
        </p:txBody>
      </p:sp>
    </p:spTree>
    <p:extLst>
      <p:ext uri="{BB962C8B-B14F-4D97-AF65-F5344CB8AC3E}">
        <p14:creationId xmlns:p14="http://schemas.microsoft.com/office/powerpoint/2010/main" val="29944449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t>Ending Violence Against Sex Workers is also about ending social stigma discrimination and </a:t>
            </a:r>
            <a:r>
              <a:rPr lang="en-US" sz="3600" b="1" dirty="0" err="1"/>
              <a:t>criminalisation</a:t>
            </a:r>
            <a:endParaRPr lang="en-AU" sz="3600" b="1" dirty="0"/>
          </a:p>
        </p:txBody>
      </p:sp>
      <p:sp>
        <p:nvSpPr>
          <p:cNvPr id="3" name="Content Placeholder 2"/>
          <p:cNvSpPr>
            <a:spLocks noGrp="1"/>
          </p:cNvSpPr>
          <p:nvPr>
            <p:ph idx="1"/>
          </p:nvPr>
        </p:nvSpPr>
        <p:spPr>
          <a:xfrm>
            <a:off x="838200" y="1844675"/>
            <a:ext cx="10515600" cy="4351338"/>
          </a:xfrm>
        </p:spPr>
        <p:txBody>
          <a:bodyPr>
            <a:normAutofit fontScale="70000" lnSpcReduction="20000"/>
          </a:bodyPr>
          <a:lstStyle/>
          <a:p>
            <a:r>
              <a:rPr lang="en-AU" sz="3600" dirty="0"/>
              <a:t>Hate crimes are committed against sex workers in the Northern Territory</a:t>
            </a:r>
          </a:p>
          <a:p>
            <a:r>
              <a:rPr lang="en-AU" sz="3600" dirty="0"/>
              <a:t>Social stigma and discrimination contributes to the violence. </a:t>
            </a:r>
          </a:p>
          <a:p>
            <a:r>
              <a:rPr lang="en-AU" sz="3600" dirty="0"/>
              <a:t>Violence is perpetuated by stigma and discrimination as a consequence of the criminalisation of sex work and the policing and harassment of sex workers. </a:t>
            </a:r>
          </a:p>
          <a:p>
            <a:r>
              <a:rPr lang="en-AU" sz="3600" dirty="0"/>
              <a:t>Criminalisation and police regulation creates barriers to sex workers seeking to access support or justice when violence is experienced and sends a message to perpetrators that sex workers can be targeted with impunity and without consequence.</a:t>
            </a:r>
          </a:p>
          <a:p>
            <a:r>
              <a:rPr lang="en-AU" sz="3600" dirty="0"/>
              <a:t>These impacts of stigma and discrimination and violence are disproportionally felt by sex workers who are transwomen, Aboriginal and or Torres Strait Islander sex workers and other sex workers of colour, street based sex workers, </a:t>
            </a:r>
            <a:r>
              <a:rPr lang="en-AU" sz="3600" dirty="0" smtClean="0"/>
              <a:t>workers </a:t>
            </a:r>
            <a:r>
              <a:rPr lang="en-AU" sz="3600" dirty="0"/>
              <a:t>who use alcohol and or other drugs, and migrant sex workers.</a:t>
            </a:r>
          </a:p>
        </p:txBody>
      </p:sp>
    </p:spTree>
    <p:extLst>
      <p:ext uri="{BB962C8B-B14F-4D97-AF65-F5344CB8AC3E}">
        <p14:creationId xmlns:p14="http://schemas.microsoft.com/office/powerpoint/2010/main" val="14580593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AU" b="1" dirty="0"/>
              <a:t>The stigma of sex work comes with a high cost</a:t>
            </a:r>
            <a:endParaRPr lang="en-AU" b="1" dirty="0"/>
          </a:p>
        </p:txBody>
      </p:sp>
      <p:sp>
        <p:nvSpPr>
          <p:cNvPr id="3" name="Content Placeholder 2"/>
          <p:cNvSpPr>
            <a:spLocks noGrp="1"/>
          </p:cNvSpPr>
          <p:nvPr>
            <p:ph idx="1"/>
          </p:nvPr>
        </p:nvSpPr>
        <p:spPr/>
        <p:txBody>
          <a:bodyPr>
            <a:normAutofit lnSpcReduction="10000"/>
          </a:bodyPr>
          <a:lstStyle/>
          <a:p>
            <a:r>
              <a:rPr lang="en-US" dirty="0"/>
              <a:t>Systemic discrimination</a:t>
            </a:r>
          </a:p>
          <a:p>
            <a:pPr lvl="1"/>
            <a:r>
              <a:rPr lang="en-AU" dirty="0"/>
              <a:t>access to basic needs, goods and services, housing and accommodation, employment opportunities and justice</a:t>
            </a:r>
          </a:p>
          <a:p>
            <a:pPr marL="457200" lvl="1" indent="0">
              <a:buNone/>
            </a:pPr>
            <a:endParaRPr lang="en-US" dirty="0"/>
          </a:p>
          <a:p>
            <a:r>
              <a:rPr lang="en-US" dirty="0"/>
              <a:t>Legally complicit</a:t>
            </a:r>
          </a:p>
          <a:p>
            <a:pPr lvl="1"/>
            <a:r>
              <a:rPr lang="en-AU" dirty="0"/>
              <a:t>Criminal and licensing laws create opportunities for violence where sex workers have to choose between safety and legality</a:t>
            </a:r>
          </a:p>
          <a:p>
            <a:pPr lvl="1"/>
            <a:r>
              <a:rPr lang="en-AU" dirty="0"/>
              <a:t>Perpetrators of sexual violence against sex workers know that stigma, discrimination and criminality minimise reporting</a:t>
            </a:r>
          </a:p>
          <a:p>
            <a:pPr lvl="1"/>
            <a:r>
              <a:rPr lang="en-AU" dirty="0"/>
              <a:t>Knowledge of someone’s past or current sex work can be used against them by abusive partners, as blackmail or suggesting they are unfit parents in custody cases</a:t>
            </a:r>
          </a:p>
          <a:p>
            <a:pPr lvl="1"/>
            <a:endParaRPr lang="en-AU" dirty="0"/>
          </a:p>
          <a:p>
            <a:endParaRPr lang="en-US" dirty="0"/>
          </a:p>
          <a:p>
            <a:endParaRPr lang="en-AU" dirty="0"/>
          </a:p>
        </p:txBody>
      </p:sp>
    </p:spTree>
    <p:extLst>
      <p:ext uri="{BB962C8B-B14F-4D97-AF65-F5344CB8AC3E}">
        <p14:creationId xmlns:p14="http://schemas.microsoft.com/office/powerpoint/2010/main" val="25744134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F17659-704C-4FAA-AEC7-91176D6B2867}"/>
              </a:ext>
            </a:extLst>
          </p:cNvPr>
          <p:cNvSpPr>
            <a:spLocks noGrp="1"/>
          </p:cNvSpPr>
          <p:nvPr>
            <p:ph idx="1"/>
          </p:nvPr>
        </p:nvSpPr>
        <p:spPr>
          <a:xfrm>
            <a:off x="457200" y="1546698"/>
            <a:ext cx="11196536" cy="4630265"/>
          </a:xfrm>
        </p:spPr>
        <p:txBody>
          <a:bodyPr>
            <a:normAutofit/>
          </a:bodyPr>
          <a:lstStyle/>
          <a:p>
            <a:pPr marL="457200" lvl="1" indent="0">
              <a:buNone/>
            </a:pPr>
            <a:r>
              <a:rPr lang="en-GB" sz="2800" dirty="0"/>
              <a:t>Reducing stigma requires not only legal and policy change, but cultural change</a:t>
            </a:r>
          </a:p>
          <a:p>
            <a:pPr marL="457200" lvl="1" indent="0">
              <a:buNone/>
            </a:pPr>
            <a:r>
              <a:rPr lang="en-GB" dirty="0"/>
              <a:t>We together must support;</a:t>
            </a:r>
          </a:p>
          <a:p>
            <a:pPr lvl="1"/>
            <a:r>
              <a:rPr lang="en-GB" dirty="0"/>
              <a:t>The full Decriminalise sex work</a:t>
            </a:r>
          </a:p>
          <a:p>
            <a:pPr lvl="1"/>
            <a:r>
              <a:rPr lang="en-GB" dirty="0"/>
              <a:t>Anti-discrimination and work health safety protections</a:t>
            </a:r>
          </a:p>
          <a:p>
            <a:pPr lvl="1"/>
            <a:r>
              <a:rPr lang="en-GB" dirty="0"/>
              <a:t>Additional funding for peer driven rights based sex worker services</a:t>
            </a:r>
          </a:p>
          <a:p>
            <a:pPr marL="457200" lvl="1" indent="0">
              <a:buNone/>
            </a:pPr>
            <a:endParaRPr lang="en-US" dirty="0"/>
          </a:p>
          <a:p>
            <a:r>
              <a:rPr lang="en-US" dirty="0"/>
              <a:t>Emotional Costs of Stigma</a:t>
            </a:r>
          </a:p>
          <a:p>
            <a:pPr lvl="1"/>
            <a:r>
              <a:rPr lang="en-GB" dirty="0"/>
              <a:t>External and internalised stigma impacts the mental health and emotional resilience of past &amp; current sex workers ability to engage in advocacy.</a:t>
            </a:r>
          </a:p>
          <a:p>
            <a:pPr lvl="1"/>
            <a:r>
              <a:rPr lang="en-GB" dirty="0"/>
              <a:t>It is not uncommon for sex workers past and current to only disclose to each other</a:t>
            </a:r>
            <a:endParaRPr lang="en-AU" dirty="0"/>
          </a:p>
        </p:txBody>
      </p:sp>
      <p:sp>
        <p:nvSpPr>
          <p:cNvPr id="4" name="Title 1">
            <a:extLst>
              <a:ext uri="{FF2B5EF4-FFF2-40B4-BE49-F238E27FC236}">
                <a16:creationId xmlns:a16="http://schemas.microsoft.com/office/drawing/2014/main" id="{D43A3EBF-90E8-41C1-9282-B20F34F1AE90}"/>
              </a:ext>
            </a:extLst>
          </p:cNvPr>
          <p:cNvSpPr>
            <a:spLocks noGrp="1"/>
          </p:cNvSpPr>
          <p:nvPr>
            <p:ph type="title"/>
          </p:nvPr>
        </p:nvSpPr>
        <p:spPr>
          <a:xfrm>
            <a:off x="838200" y="365125"/>
            <a:ext cx="10515600" cy="1325563"/>
          </a:xfrm>
        </p:spPr>
        <p:txBody>
          <a:bodyPr/>
          <a:lstStyle/>
          <a:p>
            <a:r>
              <a:rPr lang="en-AU" b="1" dirty="0"/>
              <a:t>Stigma Reduction – listening to sex workers</a:t>
            </a:r>
            <a:br>
              <a:rPr lang="en-AU" b="1" dirty="0"/>
            </a:br>
            <a:endParaRPr lang="en-AU" dirty="0"/>
          </a:p>
        </p:txBody>
      </p:sp>
    </p:spTree>
    <p:extLst>
      <p:ext uri="{BB962C8B-B14F-4D97-AF65-F5344CB8AC3E}">
        <p14:creationId xmlns:p14="http://schemas.microsoft.com/office/powerpoint/2010/main" val="30272494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12191999" cy="6857999"/>
          </a:xfrm>
          <a:prstGeom prst="rect">
            <a:avLst/>
          </a:prstGeom>
        </p:spPr>
      </p:pic>
      <p:sp>
        <p:nvSpPr>
          <p:cNvPr id="2" name="Title 1"/>
          <p:cNvSpPr>
            <a:spLocks noGrp="1"/>
          </p:cNvSpPr>
          <p:nvPr>
            <p:ph type="title"/>
          </p:nvPr>
        </p:nvSpPr>
        <p:spPr/>
        <p:txBody>
          <a:bodyPr/>
          <a:lstStyle/>
          <a:p>
            <a:r>
              <a:rPr lang="en-AU" sz="4000" dirty="0">
                <a:solidFill>
                  <a:schemeClr val="bg1"/>
                </a:solidFill>
              </a:rPr>
              <a:t>Barriers for sex workers accessing health services BBV/STI/Strategies - </a:t>
            </a:r>
            <a:r>
              <a:rPr lang="en-AU" sz="4000" dirty="0" smtClean="0">
                <a:solidFill>
                  <a:schemeClr val="bg1"/>
                </a:solidFill>
              </a:rPr>
              <a:t>2018-22</a:t>
            </a:r>
            <a:endParaRPr lang="en-AU" sz="4000" dirty="0">
              <a:solidFill>
                <a:schemeClr val="bg1"/>
              </a:solidFill>
            </a:endParaRPr>
          </a:p>
        </p:txBody>
      </p:sp>
      <p:sp>
        <p:nvSpPr>
          <p:cNvPr id="3" name="Content Placeholder 2"/>
          <p:cNvSpPr>
            <a:spLocks noGrp="1"/>
          </p:cNvSpPr>
          <p:nvPr>
            <p:ph idx="1"/>
          </p:nvPr>
        </p:nvSpPr>
        <p:spPr>
          <a:xfrm>
            <a:off x="609600" y="1662544"/>
            <a:ext cx="10972800" cy="4854633"/>
          </a:xfrm>
        </p:spPr>
        <p:txBody>
          <a:bodyPr/>
          <a:lstStyle/>
          <a:p>
            <a:r>
              <a:rPr lang="en-AU" dirty="0">
                <a:solidFill>
                  <a:schemeClr val="bg1"/>
                </a:solidFill>
              </a:rPr>
              <a:t>Stigma and discrimination </a:t>
            </a:r>
          </a:p>
          <a:p>
            <a:r>
              <a:rPr lang="en-AU" dirty="0">
                <a:solidFill>
                  <a:schemeClr val="bg1"/>
                </a:solidFill>
              </a:rPr>
              <a:t>Criminalisation</a:t>
            </a:r>
          </a:p>
          <a:p>
            <a:r>
              <a:rPr lang="en-AU" dirty="0">
                <a:solidFill>
                  <a:schemeClr val="bg1"/>
                </a:solidFill>
              </a:rPr>
              <a:t>Licensing</a:t>
            </a:r>
          </a:p>
          <a:p>
            <a:r>
              <a:rPr lang="en-AU" dirty="0">
                <a:solidFill>
                  <a:schemeClr val="bg1"/>
                </a:solidFill>
              </a:rPr>
              <a:t>Registration </a:t>
            </a:r>
          </a:p>
          <a:p>
            <a:r>
              <a:rPr lang="en-AU" dirty="0">
                <a:solidFill>
                  <a:schemeClr val="bg1"/>
                </a:solidFill>
              </a:rPr>
              <a:t>M</a:t>
            </a:r>
            <a:r>
              <a:rPr lang="en-AU" dirty="0" smtClean="0">
                <a:solidFill>
                  <a:schemeClr val="bg1"/>
                </a:solidFill>
              </a:rPr>
              <a:t>andatory </a:t>
            </a:r>
            <a:r>
              <a:rPr lang="en-AU" dirty="0">
                <a:solidFill>
                  <a:schemeClr val="bg1"/>
                </a:solidFill>
              </a:rPr>
              <a:t>testing </a:t>
            </a:r>
          </a:p>
          <a:p>
            <a:r>
              <a:rPr lang="en-AU" dirty="0">
                <a:solidFill>
                  <a:schemeClr val="bg1"/>
                </a:solidFill>
              </a:rPr>
              <a:t>Racism</a:t>
            </a:r>
          </a:p>
          <a:p>
            <a:r>
              <a:rPr lang="en-AU" dirty="0">
                <a:solidFill>
                  <a:schemeClr val="bg1"/>
                </a:solidFill>
              </a:rPr>
              <a:t>Incarceration</a:t>
            </a:r>
          </a:p>
          <a:p>
            <a:r>
              <a:rPr lang="en-AU" dirty="0">
                <a:solidFill>
                  <a:schemeClr val="bg1"/>
                </a:solidFill>
              </a:rPr>
              <a:t>lack of appropriately targeted services.</a:t>
            </a:r>
          </a:p>
          <a:p>
            <a:endParaRPr lang="en-AU" dirty="0"/>
          </a:p>
        </p:txBody>
      </p:sp>
    </p:spTree>
    <p:extLst>
      <p:ext uri="{BB962C8B-B14F-4D97-AF65-F5344CB8AC3E}">
        <p14:creationId xmlns:p14="http://schemas.microsoft.com/office/powerpoint/2010/main" val="14802354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Smokey Glass">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3.xml><?xml version="1.0" encoding="utf-8"?>
<a:theme xmlns:a="http://schemas.openxmlformats.org/drawingml/2006/main" name="NTAHC PPP Bal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TM16401371[[fn=Atlas]]</Template>
  <TotalTime>4394</TotalTime>
  <Words>1518</Words>
  <Application>Microsoft Office PowerPoint</Application>
  <PresentationFormat>Widescreen</PresentationFormat>
  <Paragraphs>203</Paragraphs>
  <Slides>11</Slides>
  <Notes>11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11</vt:i4>
      </vt:variant>
    </vt:vector>
  </HeadingPairs>
  <TitlesOfParts>
    <vt:vector size="21" baseType="lpstr">
      <vt:lpstr>Courier New</vt:lpstr>
      <vt:lpstr>Wingdings 3</vt:lpstr>
      <vt:lpstr>Trebuchet MS</vt:lpstr>
      <vt:lpstr>Calibri Light</vt:lpstr>
      <vt:lpstr>Arial</vt:lpstr>
      <vt:lpstr>Calibri</vt:lpstr>
      <vt:lpstr>ＭＳ Ｐゴシック</vt:lpstr>
      <vt:lpstr>Office Theme</vt:lpstr>
      <vt:lpstr>Facet</vt:lpstr>
      <vt:lpstr>NTAHC PPP Balck</vt:lpstr>
      <vt:lpstr>Sex Worker Outreach Program Northern Territory (SWOP NT)            and  Sex Worker Reference Group (SWRG)  </vt:lpstr>
      <vt:lpstr>PowerPoint Presentation</vt:lpstr>
      <vt:lpstr>Motion passed by NT Labor conference 2018</vt:lpstr>
      <vt:lpstr>Workplace Health and Safety WHS &amp; Anti-Discrimination Protections </vt:lpstr>
      <vt:lpstr>Anti Discrimination Protections:  “Ensuring sex workers are protected by anti-discrimination laws”</vt:lpstr>
      <vt:lpstr>Ending Violence Against Sex Workers is also about ending social stigma discrimination and criminalisation</vt:lpstr>
      <vt:lpstr>The stigma of sex work comes with a high cost</vt:lpstr>
      <vt:lpstr>Stigma Reduction – listening to sex workers </vt:lpstr>
      <vt:lpstr>Barriers for sex workers accessing health services BBV/STI/Strategies - 2018-22</vt:lpstr>
      <vt:lpstr>A best practice approach to law reform for the full decriminalisation of sex work and anti-discrimination protections should be led by sex workers, in partnership with unions and government.  To achieve this it requires meaningful and active consultation with us, as sex workers, our organisations and our national association,  Scarlet Alliance, Australian Sex Workers Association.</vt:lpstr>
      <vt:lpstr> Law reform for and with sex workers  Stakeholders must not be “fearful” of achieving reforms that sex workers want and deserve.   Participation from all “key” stakeholders is required to attain safety for sex work industry workers and “no less” than the full decriminalisation of sex work alongside Anti-Discrimination and WHS protections  Sex work is work, sex work reforms = safer 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SWOP NT &amp; SWRG</dc:title>
  <dc:creator>Leanne Melling</dc:creator>
  <cp:lastModifiedBy>Leanne Melling</cp:lastModifiedBy>
  <cp:revision>194</cp:revision>
  <cp:lastPrinted>2018-12-03T07:25:06Z</cp:lastPrinted>
  <dcterms:created xsi:type="dcterms:W3CDTF">2018-11-09T19:56:55Z</dcterms:created>
  <dcterms:modified xsi:type="dcterms:W3CDTF">2019-06-06T01:55:25Z</dcterms:modified>
  <cp:contentStatus/>
</cp:coreProperties>
</file>